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Lst>
  <p:notesMasterIdLst>
    <p:notesMasterId r:id="rId6"/>
  </p:notesMasterIdLst>
  <p:sldIdLst>
    <p:sldId id="265" r:id="rId4"/>
    <p:sldId id="256" r:id="rId5"/>
    <p:sldId id="437" r:id="rId7"/>
    <p:sldId id="266" r:id="rId8"/>
    <p:sldId id="344" r:id="rId9"/>
    <p:sldId id="346" r:id="rId10"/>
    <p:sldId id="349" r:id="rId11"/>
    <p:sldId id="406" r:id="rId12"/>
    <p:sldId id="436" r:id="rId13"/>
    <p:sldId id="364" r:id="rId14"/>
    <p:sldId id="365" r:id="rId15"/>
    <p:sldId id="368" r:id="rId16"/>
    <p:sldId id="399" r:id="rId17"/>
    <p:sldId id="369" r:id="rId18"/>
    <p:sldId id="371" r:id="rId19"/>
    <p:sldId id="409" r:id="rId20"/>
    <p:sldId id="378" r:id="rId21"/>
    <p:sldId id="380" r:id="rId22"/>
    <p:sldId id="384" r:id="rId23"/>
    <p:sldId id="435" r:id="rId24"/>
    <p:sldId id="390" r:id="rId25"/>
    <p:sldId id="393" r:id="rId26"/>
    <p:sldId id="434"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78" autoAdjust="0"/>
  </p:normalViewPr>
  <p:slideViewPr>
    <p:cSldViewPr>
      <p:cViewPr varScale="1">
        <p:scale>
          <a:sx n="59" d="100"/>
          <a:sy n="59" d="100"/>
        </p:scale>
        <p:origin x="-1208" y="-56"/>
      </p:cViewPr>
      <p:guideLst>
        <p:guide orient="horz" pos="226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E3281-15F7-41B0-9A49-57D52DE1E16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6F9F9-E9B1-4C5A-9E3B-27781AA8590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696F9F9-E9B1-4C5A-9E3B-27781AA859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8F891A-B03A-4339-8B15-CB0E69AE151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9768"/>
          <a:stretch>
            <a:fillRect/>
          </a:stretch>
        </p:blipFill>
        <p:spPr>
          <a:xfrm>
            <a:off x="0" y="-19050"/>
            <a:ext cx="9144000" cy="6877050"/>
          </a:xfrm>
          <a:prstGeom prst="rect">
            <a:avLst/>
          </a:prstGeom>
        </p:spPr>
      </p:pic>
      <p:cxnSp>
        <p:nvCxnSpPr>
          <p:cNvPr id="12" name="直接连接符 11"/>
          <p:cNvCxnSpPr/>
          <p:nvPr/>
        </p:nvCxnSpPr>
        <p:spPr>
          <a:xfrm>
            <a:off x="1004984" y="1051560"/>
            <a:ext cx="7704677"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85" y="276540"/>
            <a:ext cx="589619" cy="7750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94AC21-3682-4D17-A769-FE836FC968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FEFDF4-9A49-4317-98E4-A380C419D6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9768"/>
          <a:stretch>
            <a:fillRect/>
          </a:stretch>
        </p:blipFill>
        <p:spPr>
          <a:xfrm>
            <a:off x="0" y="-19050"/>
            <a:ext cx="9144000" cy="687705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543" y="-140910"/>
            <a:ext cx="1689458" cy="1568327"/>
          </a:xfrm>
          <a:prstGeom prst="rect">
            <a:avLst/>
          </a:prstGeom>
        </p:spPr>
      </p:pic>
      <p:cxnSp>
        <p:nvCxnSpPr>
          <p:cNvPr id="6" name="直接连接符 5"/>
          <p:cNvCxnSpPr/>
          <p:nvPr/>
        </p:nvCxnSpPr>
        <p:spPr>
          <a:xfrm>
            <a:off x="0" y="1070610"/>
            <a:ext cx="9144000" cy="0"/>
          </a:xfrm>
          <a:prstGeom prst="line">
            <a:avLst/>
          </a:prstGeom>
          <a:ln w="44450">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186" y="320675"/>
            <a:ext cx="490824" cy="645159"/>
          </a:xfrm>
          <a:prstGeom prst="rect">
            <a:avLst/>
          </a:prstGeom>
        </p:spPr>
      </p:pic>
      <p:sp>
        <p:nvSpPr>
          <p:cNvPr id="10" name="文本框 9"/>
          <p:cNvSpPr txBox="1"/>
          <p:nvPr/>
        </p:nvSpPr>
        <p:spPr>
          <a:xfrm>
            <a:off x="917578" y="408890"/>
            <a:ext cx="4983480" cy="1060450"/>
          </a:xfrm>
          <a:prstGeom prst="rect">
            <a:avLst/>
          </a:prstGeom>
          <a:noFill/>
        </p:spPr>
        <p:txBody>
          <a:bodyPr wrap="none" rtlCol="0">
            <a:spAutoFit/>
          </a:bodyPr>
          <a:lstStyle>
            <a:defPPr>
              <a:defRPr lang="zh-CN"/>
            </a:defPPr>
            <a:lvl1pPr>
              <a:defRPr sz="3200">
                <a:solidFill>
                  <a:srgbClr val="C00000"/>
                </a:solidFill>
                <a:effectLst/>
                <a:latin typeface="思源黑体 CN Bold" panose="020B0800000000000000" pitchFamily="34" charset="-122"/>
                <a:ea typeface="思源黑体 CN Bold" panose="020B0800000000000000" pitchFamily="34" charset="-122"/>
              </a:defRPr>
            </a:lvl1pPr>
          </a:lstStyle>
          <a:p>
            <a:r>
              <a:rPr lang="zh-CN" altLang="en-US" sz="2100" dirty="0">
                <a:gradFill>
                  <a:gsLst>
                    <a:gs pos="0">
                      <a:srgbClr val="FFC000"/>
                    </a:gs>
                    <a:gs pos="63000">
                      <a:srgbClr val="C00000"/>
                    </a:gs>
                  </a:gsLst>
                  <a:lin ang="5400000" scaled="0"/>
                </a:gradFill>
              </a:rPr>
              <a:t>全方位解读十九大</a:t>
            </a:r>
            <a:r>
              <a:rPr lang="zh-CN" altLang="en-US" sz="2100" dirty="0" smtClean="0">
                <a:gradFill>
                  <a:gsLst>
                    <a:gs pos="0">
                      <a:srgbClr val="FFC000"/>
                    </a:gs>
                    <a:gs pos="63000">
                      <a:srgbClr val="C00000"/>
                    </a:gs>
                  </a:gsLst>
                  <a:lin ang="5400000" scaled="0"/>
                </a:gradFill>
              </a:rPr>
              <a:t>报告</a:t>
            </a:r>
            <a:r>
              <a:rPr lang="en-US" altLang="zh-CN" sz="2100" dirty="0" smtClean="0">
                <a:gradFill>
                  <a:gsLst>
                    <a:gs pos="0">
                      <a:srgbClr val="FFC000"/>
                    </a:gs>
                    <a:gs pos="63000">
                      <a:srgbClr val="C00000"/>
                    </a:gs>
                  </a:gsLst>
                  <a:lin ang="5400000" scaled="0"/>
                </a:gradFill>
              </a:rPr>
              <a:t>40</a:t>
            </a:r>
            <a:r>
              <a:rPr lang="zh-CN" altLang="en-US" sz="2100" dirty="0" smtClean="0">
                <a:gradFill>
                  <a:gsLst>
                    <a:gs pos="0">
                      <a:srgbClr val="FFC000"/>
                    </a:gs>
                    <a:gs pos="63000">
                      <a:srgbClr val="C00000"/>
                    </a:gs>
                  </a:gsLst>
                  <a:lin ang="5400000" scaled="0"/>
                </a:gradFill>
              </a:rPr>
              <a:t>个</a:t>
            </a:r>
            <a:r>
              <a:rPr lang="zh-CN" altLang="en-US" sz="2100" dirty="0">
                <a:gradFill>
                  <a:gsLst>
                    <a:gs pos="0">
                      <a:srgbClr val="FFC000"/>
                    </a:gs>
                    <a:gs pos="63000">
                      <a:srgbClr val="C00000"/>
                    </a:gs>
                  </a:gsLst>
                  <a:lin ang="5400000" scaled="0"/>
                </a:gradFill>
              </a:rPr>
              <a:t>新提法新</a:t>
            </a:r>
            <a:r>
              <a:rPr lang="zh-CN" altLang="en-US" sz="2100" dirty="0" smtClean="0">
                <a:gradFill>
                  <a:gsLst>
                    <a:gs pos="0">
                      <a:srgbClr val="FFC000"/>
                    </a:gs>
                    <a:gs pos="63000">
                      <a:srgbClr val="C00000"/>
                    </a:gs>
                  </a:gsLst>
                  <a:lin ang="5400000" scaled="0"/>
                </a:gradFill>
              </a:rPr>
              <a:t>举措</a:t>
            </a:r>
            <a:endParaRPr lang="zh-CN" altLang="en-US" sz="2100" dirty="0">
              <a:gradFill>
                <a:gsLst>
                  <a:gs pos="0">
                    <a:srgbClr val="FFC000"/>
                  </a:gs>
                  <a:gs pos="63000">
                    <a:srgbClr val="C00000"/>
                  </a:gs>
                </a:gsLst>
                <a:lin ang="5400000" scaled="0"/>
              </a:gradFill>
            </a:endParaRPr>
          </a:p>
          <a:p>
            <a:endParaRPr lang="zh-CN" altLang="en-US" sz="2100" dirty="0">
              <a:gradFill>
                <a:gsLst>
                  <a:gs pos="0">
                    <a:srgbClr val="FFC000"/>
                  </a:gs>
                  <a:gs pos="63000">
                    <a:srgbClr val="C00000"/>
                  </a:gs>
                </a:gsLst>
                <a:lin ang="5400000" scaled="0"/>
              </a:gradFill>
            </a:endParaRPr>
          </a:p>
          <a:p>
            <a:endParaRPr lang="zh-CN" altLang="en-US" sz="2100" dirty="0">
              <a:gradFill>
                <a:gsLst>
                  <a:gs pos="0">
                    <a:srgbClr val="FFC000"/>
                  </a:gs>
                  <a:gs pos="63000">
                    <a:srgbClr val="C00000"/>
                  </a:gs>
                </a:gsLst>
                <a:lin ang="5400000" scaled="0"/>
              </a:gra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D94AC21-3682-4D17-A769-FE836FC968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FEFDF4-9A49-4317-98E4-A380C419D69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1" Type="http://schemas.openxmlformats.org/officeDocument/2006/relationships/theme" Target="../theme/theme2.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DD7636-5BE1-44BC-BB5F-15739D9E18E1}"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C0E1D-24C4-406F-9615-DBDA8D2D1F9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2000"/>
    </mc:Choice>
    <mc:Fallback>
      <p:transition spd="slow"/>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microsoft.com/office/2007/relationships/hdphoto"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image" Target="../media/image12.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image" Target="../media/image13.w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5" Type="http://schemas.openxmlformats.org/officeDocument/2006/relationships/slideLayout" Target="../slideLayouts/slideLayout1.xml"/><Relationship Id="rId14" Type="http://schemas.openxmlformats.org/officeDocument/2006/relationships/tags" Target="../tags/tag28.xml"/><Relationship Id="rId13" Type="http://schemas.openxmlformats.org/officeDocument/2006/relationships/image" Target="../media/image6.png"/><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3" Type="http://schemas.openxmlformats.org/officeDocument/2006/relationships/slideLayout" Target="../slideLayouts/slideLayout1.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2" Type="http://schemas.openxmlformats.org/officeDocument/2006/relationships/slideLayout" Target="../slideLayouts/slideLayout1.xml"/><Relationship Id="rId11" Type="http://schemas.openxmlformats.org/officeDocument/2006/relationships/tags" Target="../tags/tag53.xml"/><Relationship Id="rId10" Type="http://schemas.openxmlformats.org/officeDocument/2006/relationships/image" Target="../media/image6.png"/><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extBox 12"/>
          <p:cNvSpPr txBox="1"/>
          <p:nvPr/>
        </p:nvSpPr>
        <p:spPr>
          <a:xfrm>
            <a:off x="593090" y="1058545"/>
            <a:ext cx="7251700" cy="1753235"/>
          </a:xfrm>
          <a:prstGeom prst="rect">
            <a:avLst/>
          </a:prstGeom>
          <a:noFill/>
        </p:spPr>
        <p:txBody>
          <a:bodyPr wrap="square" rtlCol="0">
            <a:spAutoFit/>
            <a:scene3d>
              <a:camera prst="orthographicFront"/>
              <a:lightRig rig="threePt" dir="t"/>
            </a:scene3d>
          </a:bodyPr>
          <a:lstStyle/>
          <a:p>
            <a:pPr algn="ctr"/>
            <a:r>
              <a:rPr lang="zh-CN" altLang="en-US" sz="3600" b="1" dirty="0" smtClean="0">
                <a:solidFill>
                  <a:schemeClr val="tx1">
                    <a:lumMod val="65000"/>
                    <a:lumOff val="3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以改革创新精神不断提高    </a:t>
            </a:r>
            <a:br>
              <a:rPr lang="zh-CN" altLang="en-US" sz="3600" b="1" dirty="0" smtClean="0">
                <a:solidFill>
                  <a:schemeClr val="tx1">
                    <a:lumMod val="65000"/>
                    <a:lumOff val="3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br>
            <a:r>
              <a:rPr lang="zh-CN" altLang="en-US" sz="3600" b="1" dirty="0" smtClean="0">
                <a:solidFill>
                  <a:schemeClr val="tx1">
                    <a:lumMod val="65000"/>
                    <a:lumOff val="3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rPr>
              <a:t>        高校党建工作科学化水平</a:t>
            </a:r>
            <a:br>
              <a:rPr lang="zh-CN" altLang="en-US" sz="3600" dirty="0" smtClean="0">
                <a:solidFill>
                  <a:schemeClr val="tx1">
                    <a:lumMod val="65000"/>
                    <a:lumOff val="35000"/>
                  </a:schemeClr>
                </a:solidFill>
                <a:effectLst>
                  <a:outerShdw blurRad="38100" dist="25400" dir="5400000" algn="ctr" rotWithShape="0">
                    <a:srgbClr val="6E747A">
                      <a:alpha val="43000"/>
                    </a:srgbClr>
                  </a:outerShdw>
                </a:effectLst>
              </a:rPr>
            </a:br>
            <a:endParaRPr lang="zh-CN" altLang="en-US" sz="3600" b="1" dirty="0" smtClean="0">
              <a:solidFill>
                <a:schemeClr val="tx1">
                  <a:lumMod val="65000"/>
                  <a:lumOff val="3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4" name="TextBox 13"/>
          <p:cNvSpPr txBox="1"/>
          <p:nvPr/>
        </p:nvSpPr>
        <p:spPr>
          <a:xfrm>
            <a:off x="854710" y="4156710"/>
            <a:ext cx="7660640" cy="521970"/>
          </a:xfrm>
          <a:prstGeom prst="rect">
            <a:avLst/>
          </a:prstGeom>
          <a:noFill/>
        </p:spPr>
        <p:txBody>
          <a:bodyPr wrap="square" rtlCol="0">
            <a:spAutoFit/>
          </a:bodyPr>
          <a:lstStyle/>
          <a:p>
            <a:pPr algn="ctr"/>
            <a:r>
              <a:rPr lang="zh-CN" altLang="en-US" sz="2800" b="1" dirty="0" smtClean="0">
                <a:solidFill>
                  <a:schemeClr val="tx2"/>
                </a:solidFill>
                <a:ea typeface="华文中宋" panose="02010600040101010101" charset="-122"/>
              </a:rPr>
              <a:t>物理科学与技术学院微电子系党支部        常胜</a:t>
            </a:r>
            <a:endParaRPr lang="zh-CN" altLang="en-US" sz="2800" b="1" dirty="0">
              <a:solidFill>
                <a:schemeClr val="tx2"/>
              </a:solidFill>
              <a:ea typeface="华文中宋" panose="02010600040101010101" charset="-122"/>
            </a:endParaRPr>
          </a:p>
        </p:txBody>
      </p:sp>
      <p:sp>
        <p:nvSpPr>
          <p:cNvPr id="4" name="灯片编号占位符 3"/>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Props>
              </a:ext>
            </a:extLst>
          </a:blip>
          <a:srcRect/>
          <a:stretch>
            <a:fillRect/>
          </a:stretch>
        </p:blipFill>
        <p:spPr>
          <a:xfrm>
            <a:off x="7844790" y="154305"/>
            <a:ext cx="670560" cy="904240"/>
          </a:xfrm>
          <a:prstGeom prst="rect">
            <a:avLst/>
          </a:prstGeom>
          <a:solidFill>
            <a:schemeClr val="tx2">
              <a:lumMod val="40000"/>
              <a:lumOff val="60000"/>
            </a:schemeClr>
          </a:solidFill>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4294967295"/>
          </p:nvPr>
        </p:nvSpPr>
        <p:spPr>
          <a:xfrm>
            <a:off x="628650" y="1252855"/>
            <a:ext cx="8233410" cy="4351655"/>
          </a:xfrm>
        </p:spPr>
        <p:txBody>
          <a:bodyPr>
            <a:normAutofit/>
          </a:bodyPr>
          <a:lstStyle/>
          <a:p>
            <a:pPr algn="ctr" eaLnBrk="1" hangingPunct="1">
              <a:buFontTx/>
              <a:buNone/>
            </a:pPr>
            <a:endParaRPr lang="zh-CN" altLang="en-US" b="1" dirty="0" smtClean="0">
              <a:solidFill>
                <a:schemeClr val="tx1">
                  <a:lumMod val="65000"/>
                  <a:lumOff val="35000"/>
                </a:schemeClr>
              </a:solidFill>
              <a:ea typeface="楷体_GB2312" pitchFamily="49" charset="-122"/>
            </a:endParaRPr>
          </a:p>
          <a:p>
            <a:pPr algn="ctr" eaLnBrk="1" hangingPunct="1"/>
            <a:endParaRPr lang="en-US" altLang="zh-CN" b="1" dirty="0" smtClean="0">
              <a:ea typeface="楷体_GB2312" pitchFamily="49" charset="-122"/>
            </a:endParaRPr>
          </a:p>
          <a:p>
            <a:pPr marL="628650" indent="-457200" eaLnBrk="1" hangingPunct="1">
              <a:buFont typeface="Wingdings" panose="05000000000000000000" charset="0"/>
              <a:buChar char=""/>
            </a:pPr>
            <a:r>
              <a:rPr lang="zh-CN" altLang="en-US" sz="2800" b="1" dirty="0" smtClean="0">
                <a:solidFill>
                  <a:schemeClr val="tx2"/>
                </a:solidFill>
                <a:ea typeface="宋体-PUA" pitchFamily="2" charset="-122"/>
              </a:rPr>
              <a:t>体现中国国情</a:t>
            </a:r>
            <a:endParaRPr lang="zh-CN" altLang="en-US" sz="2800" b="1" dirty="0" smtClean="0">
              <a:solidFill>
                <a:schemeClr val="tx2"/>
              </a:solidFill>
              <a:ea typeface="宋体-PUA" pitchFamily="2" charset="-122"/>
            </a:endParaRPr>
          </a:p>
          <a:p>
            <a:pPr marL="628650" indent="-457200" eaLnBrk="1" hangingPunct="1">
              <a:buFont typeface="Wingdings" panose="05000000000000000000" charset="0"/>
              <a:buChar char=""/>
            </a:pPr>
            <a:endParaRPr lang="zh-CN" altLang="en-US" sz="2800" b="1" dirty="0" smtClean="0">
              <a:solidFill>
                <a:schemeClr val="tx2"/>
              </a:solidFill>
              <a:ea typeface="宋体-PUA" pitchFamily="2" charset="-122"/>
            </a:endParaRPr>
          </a:p>
          <a:p>
            <a:pPr marL="628650" indent="-457200" eaLnBrk="1" hangingPunct="1">
              <a:buFont typeface="Wingdings" panose="05000000000000000000" charset="0"/>
              <a:buChar char=""/>
            </a:pPr>
            <a:r>
              <a:rPr lang="zh-CN" altLang="en-US" sz="2800" b="1" dirty="0" smtClean="0">
                <a:solidFill>
                  <a:schemeClr val="tx2"/>
                </a:solidFill>
                <a:ea typeface="宋体-PUA" pitchFamily="2" charset="-122"/>
              </a:rPr>
              <a:t>符合中国特色</a:t>
            </a:r>
            <a:endParaRPr lang="zh-CN" altLang="en-US" sz="2800" b="1" dirty="0" smtClean="0">
              <a:solidFill>
                <a:schemeClr val="tx2"/>
              </a:solidFill>
              <a:ea typeface="宋体-PUA" pitchFamily="2" charset="-122"/>
            </a:endParaRPr>
          </a:p>
          <a:p>
            <a:pPr marL="628650" indent="-457200" eaLnBrk="1" hangingPunct="1">
              <a:buFont typeface="Wingdings" panose="05000000000000000000" charset="0"/>
              <a:buChar char=""/>
            </a:pPr>
            <a:endParaRPr lang="zh-CN" altLang="en-US" sz="2800" b="1" dirty="0" smtClean="0">
              <a:solidFill>
                <a:schemeClr val="tx2"/>
              </a:solidFill>
              <a:ea typeface="宋体-PUA" pitchFamily="2" charset="-122"/>
            </a:endParaRPr>
          </a:p>
          <a:p>
            <a:pPr marL="628650" indent="-457200" eaLnBrk="1" hangingPunct="1">
              <a:buFont typeface="Wingdings" panose="05000000000000000000" charset="0"/>
              <a:buChar char=""/>
            </a:pPr>
            <a:r>
              <a:rPr lang="zh-CN" altLang="en-US" sz="2800" b="1" dirty="0" smtClean="0">
                <a:solidFill>
                  <a:schemeClr val="tx2"/>
                </a:solidFill>
                <a:ea typeface="宋体-PUA" pitchFamily="2" charset="-122"/>
              </a:rPr>
              <a:t>是多年来中国高校改革发展稳定的经验总结</a:t>
            </a:r>
            <a:endParaRPr lang="zh-CN" altLang="en-US" sz="2800" b="1" dirty="0" smtClean="0">
              <a:solidFill>
                <a:schemeClr val="tx2"/>
              </a:solidFill>
              <a:ea typeface="宋体-PUA"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3" name="文本框 2"/>
          <p:cNvSpPr txBox="1"/>
          <p:nvPr/>
        </p:nvSpPr>
        <p:spPr>
          <a:xfrm>
            <a:off x="1037590" y="464820"/>
            <a:ext cx="3926205" cy="521970"/>
          </a:xfrm>
          <a:prstGeom prst="rect">
            <a:avLst/>
          </a:prstGeom>
          <a:noFill/>
        </p:spPr>
        <p:txBody>
          <a:bodyPr wrap="square" rtlCol="0">
            <a:spAutoFit/>
          </a:bodyPr>
          <a:p>
            <a:r>
              <a:rPr lang="zh-CN" altLang="en-US" sz="2800" b="1" dirty="0" smtClean="0">
                <a:solidFill>
                  <a:schemeClr val="tx1">
                    <a:lumMod val="65000"/>
                    <a:lumOff val="35000"/>
                  </a:schemeClr>
                </a:solidFill>
                <a:ea typeface="楷体_GB2312" pitchFamily="49" charset="-122"/>
                <a:sym typeface="+mn-ea"/>
              </a:rPr>
              <a:t>加强党对高校的领导</a:t>
            </a:r>
            <a:endParaRPr lang="zh-CN" altLang="en-US" sz="2800" b="1" dirty="0" smtClean="0">
              <a:solidFill>
                <a:schemeClr val="tx1">
                  <a:lumMod val="65000"/>
                  <a:lumOff val="35000"/>
                </a:schemeClr>
              </a:solidFill>
              <a:ea typeface="楷体_GB2312" pitchFamily="49" charset="-122"/>
              <a:sym typeface="+mn-ea"/>
            </a:endParaRPr>
          </a:p>
        </p:txBody>
      </p:sp>
      <p:pic>
        <p:nvPicPr>
          <p:cNvPr id="17" name="内容占位符 16"/>
          <p:cNvPicPr>
            <a:picLocks noChangeAspect="1"/>
          </p:cNvPicPr>
          <p:nvPr/>
        </p:nvPicPr>
        <p:blipFill>
          <a:blip r:embed="rId1"/>
          <a:stretch>
            <a:fillRect/>
          </a:stretch>
        </p:blipFill>
        <p:spPr>
          <a:xfrm>
            <a:off x="7992110" y="445135"/>
            <a:ext cx="598805" cy="807720"/>
          </a:xfrm>
          <a:prstGeom prst="rect">
            <a:avLst/>
          </a:prstGeom>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 calcmode="lin" valueType="num">
                                      <p:cBhvr additive="base">
                                        <p:cTn id="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anim calcmode="lin" valueType="num">
                                      <p:cBhvr additive="base">
                                        <p:cTn id="1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anim calcmode="lin" valueType="num">
                                      <p:cBhvr additive="base">
                                        <p:cTn id="15"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628650" y="1426210"/>
            <a:ext cx="7886700" cy="4351655"/>
          </a:xfrm>
        </p:spPr>
        <p:txBody>
          <a:bodyPr>
            <a:normAutofit fontScale="70000"/>
          </a:bodyPr>
          <a:lstStyle/>
          <a:p>
            <a:pPr marL="0" indent="0" eaLnBrk="1" hangingPunct="1">
              <a:buNone/>
            </a:pPr>
            <a:endParaRPr lang="zh-CN" altLang="en-US" sz="2800" b="1" dirty="0" smtClean="0">
              <a:solidFill>
                <a:schemeClr val="tx1">
                  <a:lumMod val="65000"/>
                  <a:lumOff val="35000"/>
                </a:schemeClr>
              </a:solidFill>
              <a:ea typeface="楷体_GB2312" pitchFamily="49" charset="-122"/>
            </a:endParaRPr>
          </a:p>
          <a:p>
            <a:pPr eaLnBrk="1" hangingPunct="1">
              <a:lnSpc>
                <a:spcPct val="120000"/>
              </a:lnSpc>
              <a:spcBef>
                <a:spcPct val="30000"/>
              </a:spcBef>
              <a:spcAft>
                <a:spcPct val="30000"/>
              </a:spcAft>
              <a:buFont typeface="Wingdings" panose="05000000000000000000" charset="0"/>
              <a:buChar char=""/>
            </a:pPr>
            <a:r>
              <a:rPr lang="zh-CN" altLang="en-US" sz="2800" b="1" dirty="0" smtClean="0">
                <a:solidFill>
                  <a:schemeClr val="tx2"/>
                </a:solidFill>
              </a:rPr>
              <a:t>高等学校承担着四项重要任务</a:t>
            </a:r>
            <a:r>
              <a:rPr lang="en-US" altLang="zh-CN" sz="2800" b="1" dirty="0" smtClean="0">
                <a:solidFill>
                  <a:schemeClr val="tx2"/>
                </a:solidFill>
              </a:rPr>
              <a:t>——</a:t>
            </a:r>
            <a:r>
              <a:rPr lang="zh-CN" altLang="en-US" sz="2400" b="1" dirty="0" smtClean="0"/>
              <a:t>人才培养、科学研究、社会服务、文化传承创新</a:t>
            </a:r>
            <a:endParaRPr lang="zh-CN" altLang="en-US" sz="2400" b="1" dirty="0" smtClean="0"/>
          </a:p>
          <a:p>
            <a:pPr eaLnBrk="1" hangingPunct="1">
              <a:lnSpc>
                <a:spcPct val="90000"/>
              </a:lnSpc>
              <a:spcBef>
                <a:spcPct val="30000"/>
              </a:spcBef>
              <a:spcAft>
                <a:spcPct val="30000"/>
              </a:spcAft>
              <a:buFont typeface="Wingdings" panose="05000000000000000000" charset="0"/>
              <a:buChar char=""/>
            </a:pPr>
            <a:r>
              <a:rPr lang="zh-CN" altLang="en-US" sz="2800" b="1" dirty="0" smtClean="0">
                <a:solidFill>
                  <a:schemeClr val="tx2"/>
                </a:solidFill>
                <a:sym typeface="+mn-ea"/>
              </a:rPr>
              <a:t>高校是高层次人才培养的重要阵地，是人才汇集的战略高地，是深入实施科教兴国、人才强国战略和建设创新型国家的重要支撑，是各种思想文化的集散地，是新思想新观念的发源地，是各种思潮的交汇交融交锋交战之地</a:t>
            </a:r>
            <a:endParaRPr lang="zh-CN" altLang="en-US" sz="2800" b="1" dirty="0" smtClean="0">
              <a:solidFill>
                <a:schemeClr val="tx2"/>
              </a:solidFill>
            </a:endParaRPr>
          </a:p>
          <a:p>
            <a:pPr eaLnBrk="1" hangingPunct="1">
              <a:lnSpc>
                <a:spcPct val="90000"/>
              </a:lnSpc>
              <a:spcBef>
                <a:spcPct val="30000"/>
              </a:spcBef>
              <a:spcAft>
                <a:spcPct val="30000"/>
              </a:spcAft>
              <a:buFont typeface="Wingdings" panose="05000000000000000000" charset="0"/>
              <a:buChar char=""/>
            </a:pPr>
            <a:r>
              <a:rPr lang="zh-CN" altLang="en-US" sz="2800" b="1" dirty="0" smtClean="0">
                <a:solidFill>
                  <a:schemeClr val="tx2"/>
                </a:solidFill>
                <a:sym typeface="+mn-ea"/>
              </a:rPr>
              <a:t>高校教师和学生思想活跃、追求人格独立，民主意识、批判精神强</a:t>
            </a:r>
            <a:endParaRPr lang="zh-CN" altLang="en-US" sz="2800" b="1" dirty="0" smtClean="0">
              <a:solidFill>
                <a:schemeClr val="tx2"/>
              </a:solidFill>
            </a:endParaRPr>
          </a:p>
          <a:p>
            <a:pPr eaLnBrk="1" hangingPunct="1">
              <a:lnSpc>
                <a:spcPct val="90000"/>
              </a:lnSpc>
              <a:spcBef>
                <a:spcPct val="30000"/>
              </a:spcBef>
              <a:spcAft>
                <a:spcPct val="30000"/>
              </a:spcAft>
              <a:buFont typeface="Wingdings" panose="05000000000000000000" charset="0"/>
              <a:buChar char=""/>
            </a:pPr>
            <a:r>
              <a:rPr lang="zh-CN" altLang="en-US" sz="2800" b="1" dirty="0" smtClean="0">
                <a:solidFill>
                  <a:schemeClr val="tx2"/>
                </a:solidFill>
                <a:sym typeface="+mn-ea"/>
              </a:rPr>
              <a:t> 社会变化在高校的反映越来越迅速，高校师生思想活动的独立性、选择性、多变性、差异性进一步增强</a:t>
            </a:r>
            <a:endParaRPr lang="zh-CN" altLang="en-US" sz="2800" b="1" dirty="0" smtClean="0">
              <a:solidFill>
                <a:schemeClr val="tx2"/>
              </a:solidFill>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5" name="文本框 4"/>
          <p:cNvSpPr txBox="1"/>
          <p:nvPr/>
        </p:nvSpPr>
        <p:spPr>
          <a:xfrm>
            <a:off x="978535" y="466090"/>
            <a:ext cx="4472940" cy="521970"/>
          </a:xfrm>
          <a:prstGeom prst="rect">
            <a:avLst/>
          </a:prstGeom>
          <a:noFill/>
        </p:spPr>
        <p:txBody>
          <a:bodyPr wrap="none" rtlCol="0">
            <a:spAutoFit/>
          </a:bodyPr>
          <a:p>
            <a:pPr algn="l"/>
            <a:r>
              <a:rPr lang="zh-CN" altLang="en-US" sz="2800" b="1" dirty="0" smtClean="0">
                <a:solidFill>
                  <a:schemeClr val="tx1">
                    <a:lumMod val="65000"/>
                    <a:lumOff val="35000"/>
                  </a:schemeClr>
                </a:solidFill>
                <a:ea typeface="楷体_GB2312" pitchFamily="49" charset="-122"/>
                <a:sym typeface="+mn-ea"/>
              </a:rPr>
              <a:t>从高等学校的任务和特点看</a:t>
            </a:r>
            <a:endParaRPr lang="zh-CN" altLang="en-US" sz="2800" b="1" dirty="0" smtClean="0">
              <a:solidFill>
                <a:schemeClr val="tx1">
                  <a:lumMod val="65000"/>
                  <a:lumOff val="35000"/>
                </a:schemeClr>
              </a:solidFill>
              <a:ea typeface="楷体_GB2312" pitchFamily="49" charset="-122"/>
            </a:endParaRPr>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additive="base">
                                        <p:cTn id="7" dur="500" fill="hold"/>
                                        <p:tgtEl>
                                          <p:spTgt spid="122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 calcmode="lin" valueType="num">
                                      <p:cBhvr additive="base">
                                        <p:cTn id="11"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291">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 calcmode="lin" valueType="num">
                                      <p:cBhvr additive="base">
                                        <p:cTn id="15" dur="500" fill="hold"/>
                                        <p:tgtEl>
                                          <p:spTgt spid="12291">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291">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1499870" y="1001395"/>
            <a:ext cx="7644130" cy="5408930"/>
          </a:xfrm>
        </p:spPr>
        <p:txBody>
          <a:bodyPr>
            <a:normAutofit fontScale="67500" lnSpcReduction="20000"/>
          </a:bodyPr>
          <a:lstStyle/>
          <a:p>
            <a:pPr eaLnBrk="1" hangingPunct="1">
              <a:lnSpc>
                <a:spcPct val="90000"/>
              </a:lnSpc>
              <a:spcBef>
                <a:spcPct val="30000"/>
              </a:spcBef>
              <a:spcAft>
                <a:spcPct val="30000"/>
              </a:spcAft>
              <a:buFont typeface="Wingdings" panose="05000000000000000000" pitchFamily="2" charset="2"/>
              <a:buNone/>
            </a:pPr>
            <a:endParaRPr lang="en-US" altLang="zh-CN" sz="3600" b="1" dirty="0" smtClean="0">
              <a:ea typeface="楷体_GB2312" pitchFamily="49" charset="-122"/>
            </a:endParaRPr>
          </a:p>
          <a:p>
            <a:pPr algn="l" eaLnBrk="1" hangingPunct="1">
              <a:lnSpc>
                <a:spcPct val="90000"/>
              </a:lnSpc>
              <a:spcBef>
                <a:spcPct val="30000"/>
              </a:spcBef>
              <a:spcAft>
                <a:spcPct val="30000"/>
              </a:spcAft>
              <a:buFont typeface="Wingdings" panose="05000000000000000000" pitchFamily="2" charset="2"/>
              <a:buChar char="Ø"/>
            </a:pPr>
            <a:r>
              <a:rPr lang="en-US" altLang="zh-CN" sz="3600" b="1" dirty="0" smtClean="0">
                <a:solidFill>
                  <a:schemeClr val="tx1">
                    <a:lumMod val="65000"/>
                    <a:lumOff val="35000"/>
                  </a:schemeClr>
                </a:solidFill>
                <a:ea typeface="楷体_GB2312" pitchFamily="49" charset="-122"/>
              </a:rPr>
              <a:t>  </a:t>
            </a:r>
            <a:r>
              <a:rPr lang="zh-CN" altLang="en-US" sz="3600" b="1" dirty="0" smtClean="0">
                <a:solidFill>
                  <a:schemeClr val="tx1">
                    <a:lumMod val="65000"/>
                    <a:lumOff val="35000"/>
                  </a:schemeClr>
                </a:solidFill>
                <a:ea typeface="宋体-PUA" pitchFamily="2" charset="-122"/>
              </a:rPr>
              <a:t> 高等教育事业健康发展，离不开高校党的建设</a:t>
            </a:r>
            <a:endParaRPr lang="zh-CN" altLang="en-US" sz="3600" b="1" dirty="0" smtClean="0">
              <a:solidFill>
                <a:schemeClr val="tx1">
                  <a:lumMod val="65000"/>
                  <a:lumOff val="35000"/>
                </a:schemeClr>
              </a:solidFill>
              <a:ea typeface="宋体-PUA" pitchFamily="2" charset="-122"/>
            </a:endParaRPr>
          </a:p>
          <a:p>
            <a:pPr marL="0" indent="0" algn="l" eaLnBrk="1" hangingPunct="1">
              <a:lnSpc>
                <a:spcPct val="90000"/>
              </a:lnSpc>
              <a:spcBef>
                <a:spcPct val="30000"/>
              </a:spcBef>
              <a:spcAft>
                <a:spcPct val="30000"/>
              </a:spcAft>
              <a:buFont typeface="Wingdings" panose="05000000000000000000" pitchFamily="2" charset="2"/>
              <a:buNone/>
            </a:pPr>
            <a:r>
              <a:rPr lang="zh-CN" altLang="en-US" sz="3600" b="1" dirty="0" smtClean="0">
                <a:solidFill>
                  <a:schemeClr val="tx1">
                    <a:lumMod val="65000"/>
                    <a:lumOff val="35000"/>
                  </a:schemeClr>
                </a:solidFill>
                <a:ea typeface="宋体-PUA" pitchFamily="2" charset="-122"/>
              </a:rPr>
              <a:t>       这个根本保证</a:t>
            </a:r>
            <a:endParaRPr lang="zh-CN" altLang="en-US" sz="3600" b="1" dirty="0" smtClean="0">
              <a:solidFill>
                <a:schemeClr val="tx1">
                  <a:lumMod val="65000"/>
                  <a:lumOff val="35000"/>
                </a:schemeClr>
              </a:solidFill>
              <a:ea typeface="宋体-PUA" pitchFamily="2" charset="-122"/>
            </a:endParaRPr>
          </a:p>
          <a:p>
            <a:pPr eaLnBrk="1" hangingPunct="1">
              <a:lnSpc>
                <a:spcPct val="90000"/>
              </a:lnSpc>
              <a:spcBef>
                <a:spcPct val="30000"/>
              </a:spcBef>
              <a:spcAft>
                <a:spcPct val="30000"/>
              </a:spcAft>
              <a:buFont typeface="Wingdings" panose="05000000000000000000" pitchFamily="2" charset="2"/>
              <a:buNone/>
            </a:pPr>
            <a:endParaRPr lang="zh-CN" altLang="en-US" sz="3600" b="1" dirty="0" smtClean="0">
              <a:solidFill>
                <a:schemeClr val="tx1">
                  <a:lumMod val="65000"/>
                  <a:lumOff val="35000"/>
                </a:schemeClr>
              </a:solidFill>
              <a:ea typeface="宋体-PUA" pitchFamily="2" charset="-122"/>
            </a:endParaRPr>
          </a:p>
          <a:p>
            <a:pPr eaLnBrk="1" hangingPunct="1">
              <a:lnSpc>
                <a:spcPct val="90000"/>
              </a:lnSpc>
              <a:spcBef>
                <a:spcPct val="30000"/>
              </a:spcBef>
              <a:spcAft>
                <a:spcPct val="30000"/>
              </a:spcAft>
              <a:buFont typeface="Wingdings" panose="05000000000000000000" pitchFamily="2" charset="2"/>
              <a:buChar char="Ø"/>
            </a:pPr>
            <a:r>
              <a:rPr lang="zh-CN" altLang="en-US" sz="3600" b="1" dirty="0" smtClean="0">
                <a:solidFill>
                  <a:schemeClr val="tx1">
                    <a:lumMod val="65000"/>
                    <a:lumOff val="35000"/>
                  </a:schemeClr>
                </a:solidFill>
                <a:ea typeface="宋体-PUA" pitchFamily="2" charset="-122"/>
              </a:rPr>
              <a:t>     高等教育事业的快速发展和显著进步，高等</a:t>
            </a:r>
            <a:endParaRPr lang="zh-CN" altLang="en-US" sz="3600" b="1" dirty="0" smtClean="0">
              <a:solidFill>
                <a:schemeClr val="tx1">
                  <a:lumMod val="65000"/>
                  <a:lumOff val="35000"/>
                </a:schemeClr>
              </a:solidFill>
              <a:ea typeface="宋体-PUA" pitchFamily="2" charset="-122"/>
            </a:endParaRPr>
          </a:p>
          <a:p>
            <a:pPr marL="0" indent="0" eaLnBrk="1" hangingPunct="1">
              <a:lnSpc>
                <a:spcPct val="90000"/>
              </a:lnSpc>
              <a:spcBef>
                <a:spcPct val="30000"/>
              </a:spcBef>
              <a:spcAft>
                <a:spcPct val="30000"/>
              </a:spcAft>
              <a:buFont typeface="Wingdings" panose="05000000000000000000" pitchFamily="2" charset="2"/>
              <a:buNone/>
            </a:pPr>
            <a:r>
              <a:rPr lang="zh-CN" altLang="en-US" sz="3600" b="1" dirty="0" smtClean="0">
                <a:solidFill>
                  <a:schemeClr val="tx1">
                    <a:lumMod val="65000"/>
                    <a:lumOff val="35000"/>
                  </a:schemeClr>
                </a:solidFill>
                <a:ea typeface="宋体-PUA" pitchFamily="2" charset="-122"/>
              </a:rPr>
              <a:t>        学校长期保持稳定和谐，高校党的建设工作</a:t>
            </a:r>
            <a:endParaRPr lang="zh-CN" altLang="en-US" sz="3600" b="1" dirty="0" smtClean="0">
              <a:solidFill>
                <a:schemeClr val="tx1">
                  <a:lumMod val="65000"/>
                  <a:lumOff val="35000"/>
                </a:schemeClr>
              </a:solidFill>
              <a:ea typeface="宋体-PUA" pitchFamily="2" charset="-122"/>
            </a:endParaRPr>
          </a:p>
          <a:p>
            <a:pPr marL="0" indent="0" eaLnBrk="1" hangingPunct="1">
              <a:lnSpc>
                <a:spcPct val="90000"/>
              </a:lnSpc>
              <a:spcBef>
                <a:spcPct val="30000"/>
              </a:spcBef>
              <a:spcAft>
                <a:spcPct val="30000"/>
              </a:spcAft>
              <a:buFont typeface="Wingdings" panose="05000000000000000000" pitchFamily="2" charset="2"/>
              <a:buNone/>
            </a:pPr>
            <a:r>
              <a:rPr lang="zh-CN" altLang="en-US" sz="3600" b="1" dirty="0" smtClean="0">
                <a:solidFill>
                  <a:schemeClr val="tx1">
                    <a:lumMod val="65000"/>
                    <a:lumOff val="35000"/>
                  </a:schemeClr>
                </a:solidFill>
                <a:ea typeface="宋体-PUA" pitchFamily="2" charset="-122"/>
              </a:rPr>
              <a:t>        功不可没</a:t>
            </a:r>
            <a:endParaRPr lang="zh-CN" altLang="en-US" sz="3600" b="1" dirty="0" smtClean="0">
              <a:solidFill>
                <a:schemeClr val="tx1">
                  <a:lumMod val="65000"/>
                  <a:lumOff val="35000"/>
                </a:schemeClr>
              </a:solidFill>
              <a:ea typeface="宋体-PUA" pitchFamily="2" charset="-122"/>
            </a:endParaRPr>
          </a:p>
          <a:p>
            <a:pPr eaLnBrk="1" hangingPunct="1">
              <a:lnSpc>
                <a:spcPct val="90000"/>
              </a:lnSpc>
              <a:spcBef>
                <a:spcPct val="30000"/>
              </a:spcBef>
              <a:spcAft>
                <a:spcPct val="30000"/>
              </a:spcAft>
              <a:buFontTx/>
              <a:buNone/>
            </a:pPr>
            <a:endParaRPr lang="zh-CN" altLang="en-US" sz="3600" b="1" dirty="0" smtClean="0">
              <a:solidFill>
                <a:schemeClr val="tx1">
                  <a:lumMod val="65000"/>
                  <a:lumOff val="35000"/>
                </a:schemeClr>
              </a:solidFill>
              <a:ea typeface="宋体-PUA" pitchFamily="2" charset="-122"/>
            </a:endParaRPr>
          </a:p>
          <a:p>
            <a:pPr eaLnBrk="1" hangingPunct="1">
              <a:lnSpc>
                <a:spcPct val="90000"/>
              </a:lnSpc>
              <a:spcBef>
                <a:spcPct val="30000"/>
              </a:spcBef>
              <a:spcAft>
                <a:spcPct val="30000"/>
              </a:spcAft>
              <a:buFont typeface="Wingdings" panose="05000000000000000000" pitchFamily="2" charset="2"/>
              <a:buChar char="Ø"/>
            </a:pPr>
            <a:r>
              <a:rPr lang="zh-CN" altLang="en-US" sz="3600" b="1" dirty="0" smtClean="0">
                <a:solidFill>
                  <a:schemeClr val="tx1">
                    <a:lumMod val="65000"/>
                    <a:lumOff val="35000"/>
                  </a:schemeClr>
                </a:solidFill>
                <a:ea typeface="宋体-PUA" pitchFamily="2" charset="-122"/>
              </a:rPr>
              <a:t>    做好高校党建工作，对于高等教育科学发展</a:t>
            </a:r>
            <a:endParaRPr lang="zh-CN" altLang="en-US" sz="3600" b="1" dirty="0" smtClean="0">
              <a:solidFill>
                <a:schemeClr val="tx1">
                  <a:lumMod val="65000"/>
                  <a:lumOff val="35000"/>
                </a:schemeClr>
              </a:solidFill>
              <a:ea typeface="宋体-PUA" pitchFamily="2" charset="-122"/>
            </a:endParaRPr>
          </a:p>
          <a:p>
            <a:pPr marL="0" indent="0" eaLnBrk="1" hangingPunct="1">
              <a:lnSpc>
                <a:spcPct val="90000"/>
              </a:lnSpc>
              <a:spcBef>
                <a:spcPct val="30000"/>
              </a:spcBef>
              <a:spcAft>
                <a:spcPct val="30000"/>
              </a:spcAft>
              <a:buFont typeface="Wingdings" panose="05000000000000000000" pitchFamily="2" charset="2"/>
              <a:buNone/>
            </a:pPr>
            <a:r>
              <a:rPr lang="zh-CN" altLang="en-US" sz="3600" b="1" dirty="0" smtClean="0">
                <a:solidFill>
                  <a:schemeClr val="tx1">
                    <a:lumMod val="65000"/>
                    <a:lumOff val="35000"/>
                  </a:schemeClr>
                </a:solidFill>
                <a:ea typeface="宋体-PUA" pitchFamily="2" charset="-122"/>
              </a:rPr>
              <a:t>        至关重要</a:t>
            </a:r>
            <a:endParaRPr lang="zh-CN" altLang="en-US" sz="3600" b="1" dirty="0" smtClean="0">
              <a:solidFill>
                <a:schemeClr val="tx1">
                  <a:lumMod val="65000"/>
                  <a:lumOff val="35000"/>
                </a:schemeClr>
              </a:solidFill>
              <a:ea typeface="宋体-PUA"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 calcmode="lin" valueType="num">
                                      <p:cBhvr additive="base">
                                        <p:cTn id="1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363">
                                            <p:txEl>
                                              <p:pRg st="8" end="8"/>
                                            </p:txEl>
                                          </p:spTgt>
                                        </p:tgtEl>
                                        <p:attrNameLst>
                                          <p:attrName>style.visibility</p:attrName>
                                        </p:attrNameLst>
                                      </p:cBhvr>
                                      <p:to>
                                        <p:strVal val="visible"/>
                                      </p:to>
                                    </p:set>
                                    <p:anim calcmode="lin" valueType="num">
                                      <p:cBhvr additive="base">
                                        <p:cTn id="21"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363">
                                            <p:txEl>
                                              <p:pRg st="9" end="9"/>
                                            </p:txEl>
                                          </p:spTgt>
                                        </p:tgtEl>
                                        <p:attrNameLst>
                                          <p:attrName>style.visibility</p:attrName>
                                        </p:attrNameLst>
                                      </p:cBhvr>
                                      <p:to>
                                        <p:strVal val="visible"/>
                                      </p:to>
                                    </p:set>
                                    <p:anim calcmode="lin" valueType="num">
                                      <p:cBhvr additive="base">
                                        <p:cTn id="25"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grpSp>
        <p:nvGrpSpPr>
          <p:cNvPr id="5" name="组合 4"/>
          <p:cNvGrpSpPr/>
          <p:nvPr/>
        </p:nvGrpSpPr>
        <p:grpSpPr>
          <a:xfrm>
            <a:off x="1094423" y="3844013"/>
            <a:ext cx="7056437" cy="1370667"/>
            <a:chOff x="1310898" y="3503553"/>
            <a:chExt cx="9757031" cy="1895240"/>
          </a:xfrm>
        </p:grpSpPr>
        <p:sp>
          <p:nvSpPr>
            <p:cNvPr id="22" name="矩形 21"/>
            <p:cNvSpPr>
              <a:spLocks noChangeAspect="1"/>
            </p:cNvSpPr>
            <p:nvPr/>
          </p:nvSpPr>
          <p:spPr>
            <a:xfrm>
              <a:off x="1310898" y="3503553"/>
              <a:ext cx="2964942" cy="1895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a:spLocks noChangeAspect="1"/>
            </p:cNvSpPr>
            <p:nvPr/>
          </p:nvSpPr>
          <p:spPr>
            <a:xfrm>
              <a:off x="7990415" y="3503553"/>
              <a:ext cx="3077514" cy="1895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20737" b="10828"/>
            <a:stretch>
              <a:fillRect/>
            </a:stretch>
          </p:blipFill>
          <p:spPr>
            <a:xfrm>
              <a:off x="4275840" y="3511550"/>
              <a:ext cx="3708225" cy="1885950"/>
            </a:xfrm>
            <a:prstGeom prst="rect">
              <a:avLst/>
            </a:prstGeom>
          </p:spPr>
        </p:pic>
      </p:grpSp>
      <p:sp>
        <p:nvSpPr>
          <p:cNvPr id="43" name="圆角矩形 42"/>
          <p:cNvSpPr/>
          <p:nvPr/>
        </p:nvSpPr>
        <p:spPr>
          <a:xfrm>
            <a:off x="934085" y="1557020"/>
            <a:ext cx="7968615" cy="953770"/>
          </a:xfrm>
          <a:prstGeom prst="roundRect">
            <a:avLst>
              <a:gd name="adj" fmla="val 29492"/>
            </a:avLst>
          </a:prstGeom>
          <a:solidFill>
            <a:srgbClr val="C00000"/>
          </a:solidFill>
          <a:ln>
            <a:noFill/>
          </a:ln>
          <a:effectLst>
            <a:outerShdw blurRad="12700" dist="12700" dir="2700000" algn="tl" rotWithShape="0">
              <a:srgbClr val="B10E1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r>
              <a:rPr lang="zh-CN"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不断完善高校党建工作的总体格局，   </a:t>
            </a:r>
            <a:endParaRPr lang="zh-CN"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a:p>
            <a:pPr algn="l"/>
            <a:r>
              <a:rPr lang="zh-CN"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全力推进高校党建工作</a:t>
            </a:r>
            <a:endParaRPr lang="zh-CN" altLang="en-US" sz="3200">
              <a:solidFill>
                <a:schemeClr val="bg1"/>
              </a:solidFill>
            </a:endParaRPr>
          </a:p>
        </p:txBody>
      </p:sp>
      <p:sp>
        <p:nvSpPr>
          <p:cNvPr id="44" name="椭圆 43"/>
          <p:cNvSpPr/>
          <p:nvPr/>
        </p:nvSpPr>
        <p:spPr>
          <a:xfrm>
            <a:off x="1260823" y="1556159"/>
            <a:ext cx="874389" cy="874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三</a:t>
            </a:r>
            <a:endParaRPr lang="zh-CN" altLang="en-US"/>
          </a:p>
        </p:txBody>
      </p:sp>
      <p:sp>
        <p:nvSpPr>
          <p:cNvPr id="6" name="文本框 5"/>
          <p:cNvSpPr txBox="1"/>
          <p:nvPr/>
        </p:nvSpPr>
        <p:spPr>
          <a:xfrm>
            <a:off x="1335755" y="1640324"/>
            <a:ext cx="799454" cy="706755"/>
          </a:xfrm>
          <a:prstGeom prst="rect">
            <a:avLst/>
          </a:prstGeom>
          <a:noFill/>
        </p:spPr>
        <p:txBody>
          <a:bodyPr wrap="square" rtlCol="0">
            <a:spAutoFit/>
          </a:bodyPr>
          <a:lstStyle>
            <a:defPPr>
              <a:defRPr lang="zh-CN"/>
            </a:defPPr>
            <a:lvl1pPr algn="just">
              <a:defRPr sz="4000">
                <a:gradFill>
                  <a:gsLst>
                    <a:gs pos="0">
                      <a:srgbClr val="FF0000"/>
                    </a:gs>
                    <a:gs pos="61000">
                      <a:srgbClr val="C00000"/>
                    </a:gs>
                  </a:gsLst>
                  <a:lin ang="5400000" scaled="0"/>
                </a:gradFill>
                <a:effectLst/>
                <a:latin typeface="思源黑体 CN Bold" panose="020B0800000000000000" pitchFamily="34" charset="-122"/>
                <a:ea typeface="思源黑体 CN Bold" panose="020B0800000000000000" pitchFamily="34" charset="-122"/>
              </a:defRPr>
            </a:lvl1pPr>
          </a:lstStyle>
          <a:p>
            <a:r>
              <a:rPr lang="zh-CN" altLang="zh-CN" dirty="0"/>
              <a:t>三</a:t>
            </a:r>
            <a:endParaRPr lang="zh-CN" altLang="zh-CN"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750"/>
                                        <p:tgtEl>
                                          <p:spTgt spid="44"/>
                                        </p:tgtEl>
                                      </p:cBhvr>
                                    </p:animEffect>
                                  </p:childTnLst>
                                </p:cTn>
                              </p:par>
                              <p:par>
                                <p:cTn id="18" presetID="8" presetClass="emph" presetSubtype="0" fill="hold" grpId="1" nodeType="withEffect">
                                  <p:stCondLst>
                                    <p:cond delay="100"/>
                                  </p:stCondLst>
                                  <p:childTnLst>
                                    <p:animRot by="21600000">
                                      <p:cBhvr>
                                        <p:cTn id="19" dur="750" fill="hold"/>
                                        <p:tgtEl>
                                          <p:spTgt spid="44"/>
                                        </p:tgtEl>
                                        <p:attrNameLst>
                                          <p:attrName>r</p:attrName>
                                        </p:attrNameLst>
                                      </p:cBhvr>
                                    </p:animRo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3"/>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42"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4" grpId="1" bldLvl="0" animBg="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161290" y="1350645"/>
            <a:ext cx="6092190" cy="4525645"/>
          </a:xfrm>
        </p:spPr>
        <p:txBody>
          <a:bodyPr/>
          <a:lstStyle/>
          <a:p>
            <a:pPr eaLnBrk="1" hangingPunct="1">
              <a:buFont typeface="Wingdings" panose="05000000000000000000" charset="0"/>
              <a:buChar char=""/>
            </a:pPr>
            <a:r>
              <a:rPr lang="zh-CN" altLang="en-US" sz="2800" b="1" dirty="0" smtClean="0">
                <a:solidFill>
                  <a:schemeClr val="tx2"/>
                </a:solidFill>
                <a:ea typeface="宋体-PUA" pitchFamily="2" charset="-122"/>
              </a:rPr>
              <a:t>高校党建工作的主线</a:t>
            </a:r>
            <a:r>
              <a:rPr lang="zh-CN" altLang="en-US" sz="2800" dirty="0" smtClean="0">
                <a:solidFill>
                  <a:schemeClr val="tx2"/>
                </a:solidFill>
                <a:ea typeface="宋体-PUA" pitchFamily="2" charset="-122"/>
              </a:rPr>
              <a:t>：</a:t>
            </a:r>
            <a:endParaRPr lang="zh-CN" altLang="en-US" sz="2800" dirty="0" smtClean="0">
              <a:solidFill>
                <a:schemeClr val="tx2"/>
              </a:solidFill>
              <a:ea typeface="宋体-PUA" pitchFamily="2" charset="-122"/>
            </a:endParaRPr>
          </a:p>
          <a:p>
            <a:pPr marL="0" indent="0" eaLnBrk="1" hangingPunct="1">
              <a:spcBef>
                <a:spcPts val="1200"/>
              </a:spcBef>
              <a:buFont typeface="Wingdings" panose="05000000000000000000" charset="0"/>
              <a:buNone/>
            </a:pPr>
            <a:r>
              <a:rPr lang="zh-CN" altLang="en-US" sz="2800" dirty="0" smtClean="0">
                <a:latin typeface="华文中宋" panose="02010600040101010101" charset="-122"/>
                <a:ea typeface="华文中宋" panose="02010600040101010101" charset="-122"/>
              </a:rPr>
              <a:t>   </a:t>
            </a:r>
            <a:r>
              <a:rPr lang="zh-CN" altLang="en-US" sz="2800" b="1" dirty="0" smtClean="0">
                <a:latin typeface="华文中宋" panose="02010600040101010101" charset="-122"/>
                <a:ea typeface="华文中宋" panose="02010600040101010101" charset="-122"/>
              </a:rPr>
              <a:t>提高领导班子办学治校能力，</a:t>
            </a:r>
            <a:endParaRPr lang="zh-CN" altLang="en-US" sz="2800" b="1" dirty="0" smtClean="0">
              <a:latin typeface="华文中宋" panose="02010600040101010101" charset="-122"/>
              <a:ea typeface="华文中宋" panose="02010600040101010101" charset="-122"/>
            </a:endParaRPr>
          </a:p>
          <a:p>
            <a:pPr marL="0" indent="0" eaLnBrk="1" hangingPunct="1">
              <a:spcBef>
                <a:spcPts val="1200"/>
              </a:spcBef>
              <a:buFont typeface="Wingdings" panose="05000000000000000000" charset="0"/>
              <a:buNone/>
            </a:pPr>
            <a:r>
              <a:rPr lang="zh-CN" altLang="en-US" sz="2800" b="1" dirty="0" smtClean="0">
                <a:latin typeface="华文中宋" panose="02010600040101010101" charset="-122"/>
                <a:ea typeface="华文中宋" panose="02010600040101010101" charset="-122"/>
              </a:rPr>
              <a:t>   保持党的先进性   和纯洁性</a:t>
            </a:r>
            <a:endParaRPr lang="zh-CN" altLang="en-US" sz="2800" b="1" dirty="0" smtClean="0">
              <a:latin typeface="华文中宋" panose="02010600040101010101" charset="-122"/>
              <a:ea typeface="华文中宋" panose="02010600040101010101" charset="-122"/>
            </a:endParaRPr>
          </a:p>
          <a:p>
            <a:pPr eaLnBrk="1" hangingPunct="1">
              <a:buFont typeface="Wingdings" panose="05000000000000000000" charset="0"/>
              <a:buChar char=""/>
            </a:pPr>
            <a:endParaRPr lang="zh-CN" altLang="en-US" sz="2800" dirty="0" smtClean="0">
              <a:solidFill>
                <a:schemeClr val="tx2"/>
              </a:solidFill>
              <a:ea typeface="华文隶书" panose="02010800040101010101" pitchFamily="2" charset="-122"/>
            </a:endParaRPr>
          </a:p>
          <a:p>
            <a:pPr eaLnBrk="1" hangingPunct="1">
              <a:buFont typeface="Wingdings" panose="05000000000000000000" charset="0"/>
              <a:buChar char=""/>
            </a:pPr>
            <a:r>
              <a:rPr lang="zh-CN" altLang="en-US" sz="2800" b="1" dirty="0" smtClean="0">
                <a:solidFill>
                  <a:schemeClr val="tx2"/>
                </a:solidFill>
                <a:ea typeface="宋体-PUA" pitchFamily="2" charset="-122"/>
              </a:rPr>
              <a:t>高校党建工作的基本思路</a:t>
            </a:r>
            <a:r>
              <a:rPr lang="zh-CN" altLang="en-US" sz="2800" dirty="0" smtClean="0">
                <a:solidFill>
                  <a:schemeClr val="tx2"/>
                </a:solidFill>
                <a:ea typeface="宋体-PUA" pitchFamily="2" charset="-122"/>
              </a:rPr>
              <a:t>：</a:t>
            </a:r>
            <a:endParaRPr lang="zh-CN" altLang="en-US" sz="2800" dirty="0" smtClean="0">
              <a:solidFill>
                <a:schemeClr val="tx2"/>
              </a:solidFill>
              <a:ea typeface="宋体-PUA" pitchFamily="2" charset="-122"/>
            </a:endParaRPr>
          </a:p>
          <a:p>
            <a:pPr marL="0" indent="0" eaLnBrk="1" hangingPunct="1">
              <a:spcBef>
                <a:spcPts val="1200"/>
              </a:spcBef>
              <a:buFont typeface="Wingdings" panose="05000000000000000000" charset="0"/>
              <a:buNone/>
            </a:pPr>
            <a:r>
              <a:rPr lang="zh-CN" altLang="en-US" sz="2800" dirty="0" smtClean="0">
                <a:solidFill>
                  <a:schemeClr val="tx2"/>
                </a:solidFill>
                <a:ea typeface="宋体-PUA" pitchFamily="2" charset="-122"/>
              </a:rPr>
              <a:t>     </a:t>
            </a:r>
            <a:r>
              <a:rPr lang="zh-CN" altLang="en-US" sz="2800" b="1" dirty="0" smtClean="0">
                <a:latin typeface="华文中宋" panose="02010600040101010101" charset="-122"/>
                <a:ea typeface="华文中宋" panose="02010600040101010101" charset="-122"/>
              </a:rPr>
              <a:t>围绕中心抓党建、抓好党建促发展</a:t>
            </a:r>
            <a:endParaRPr lang="zh-CN" altLang="en-US" sz="2800" b="1" dirty="0" smtClean="0">
              <a:latin typeface="华文中宋" panose="02010600040101010101" charset="-122"/>
              <a:ea typeface="华文中宋" panose="02010600040101010101" charset="-122"/>
            </a:endParaRPr>
          </a:p>
          <a:p>
            <a:pPr eaLnBrk="1" hangingPunct="1">
              <a:buFontTx/>
              <a:buNone/>
            </a:pPr>
            <a:r>
              <a:rPr lang="zh-CN" altLang="en-US" sz="2800" dirty="0" smtClean="0">
                <a:solidFill>
                  <a:schemeClr val="tx2"/>
                </a:solidFill>
                <a:latin typeface="华文隶书" panose="02010800040101010101" pitchFamily="2" charset="-122"/>
                <a:ea typeface="华文隶书" panose="02010800040101010101" pitchFamily="2" charset="-122"/>
              </a:rPr>
              <a:t> </a:t>
            </a:r>
            <a:endParaRPr lang="zh-CN" altLang="en-US" sz="2800" dirty="0" smtClean="0">
              <a:solidFill>
                <a:schemeClr val="tx2"/>
              </a:solidFill>
              <a:latin typeface="华文隶书" panose="02010800040101010101" pitchFamily="2" charset="-122"/>
              <a:ea typeface="华文隶书" panose="02010800040101010101"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1690" r="22316"/>
          <a:stretch>
            <a:fillRect/>
          </a:stretch>
        </p:blipFill>
        <p:spPr>
          <a:xfrm>
            <a:off x="6129655" y="1517650"/>
            <a:ext cx="2748915" cy="3362960"/>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anim calcmode="lin" valueType="num">
                                      <p:cBhvr additive="base">
                                        <p:cTn id="23"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91845" y="1269365"/>
            <a:ext cx="7321550" cy="737235"/>
          </a:xfrm>
          <a:prstGeom prst="rect">
            <a:avLst/>
          </a:prstGeom>
          <a:noFill/>
          <a:ln w="9525">
            <a:noFill/>
            <a:miter lim="800000"/>
          </a:ln>
        </p:spPr>
        <p:txBody>
          <a:bodyPr wrap="square">
            <a:spAutoFit/>
          </a:bodyPr>
          <a:lstStyle/>
          <a:p>
            <a:r>
              <a:rPr lang="zh-CN" altLang="en-US" sz="2400" b="1" dirty="0">
                <a:solidFill>
                  <a:schemeClr val="tx2"/>
                </a:solidFill>
                <a:latin typeface="黑体" panose="02010609060101010101" pitchFamily="49" charset="-122"/>
                <a:ea typeface="黑体" panose="02010609060101010101" pitchFamily="49" charset="-122"/>
                <a:cs typeface="宋体" panose="02010600030101010101" pitchFamily="2" charset="-122"/>
              </a:rPr>
              <a:t>把制度治党、依规治党作为高校党建工作的重要途径</a:t>
            </a:r>
            <a:endParaRPr lang="zh-CN" altLang="en-US" sz="2400" b="1" dirty="0">
              <a:solidFill>
                <a:schemeClr val="tx2"/>
              </a:solidFill>
              <a:latin typeface="黑体" panose="02010609060101010101" pitchFamily="49" charset="-122"/>
              <a:ea typeface="黑体" panose="02010609060101010101" pitchFamily="49" charset="-122"/>
              <a:cs typeface="宋体" panose="02010600030101010101" pitchFamily="2" charset="-122"/>
            </a:endParaRPr>
          </a:p>
          <a:p>
            <a:endParaRPr lang="zh-CN" altLang="en-US" dirty="0">
              <a:ea typeface="黑体" panose="02010609060101010101" pitchFamily="49" charset="-122"/>
              <a:cs typeface="宋体" panose="02010600030101010101" pitchFamily="2" charset="-122"/>
            </a:endParaRPr>
          </a:p>
        </p:txBody>
      </p:sp>
      <p:cxnSp>
        <p:nvCxnSpPr>
          <p:cNvPr id="15" name="i"/>
          <p:cNvCxnSpPr>
            <a:cxnSpLocks noChangeShapeType="1"/>
          </p:cNvCxnSpPr>
          <p:nvPr/>
        </p:nvCxnSpPr>
        <p:spPr bwMode="auto">
          <a:xfrm>
            <a:off x="2970213" y="3911283"/>
            <a:ext cx="1030287" cy="0"/>
          </a:xfrm>
          <a:prstGeom prst="line">
            <a:avLst/>
          </a:prstGeom>
          <a:noFill/>
          <a:ln w="31750">
            <a:solidFill>
              <a:schemeClr val="tx1"/>
            </a:solidFill>
            <a:round/>
          </a:ln>
        </p:spPr>
      </p:cxnSp>
      <p:cxnSp>
        <p:nvCxnSpPr>
          <p:cNvPr id="16" name="o"/>
          <p:cNvCxnSpPr>
            <a:cxnSpLocks noChangeShapeType="1"/>
          </p:cNvCxnSpPr>
          <p:nvPr/>
        </p:nvCxnSpPr>
        <p:spPr bwMode="auto">
          <a:xfrm flipV="1">
            <a:off x="4000500" y="2399983"/>
            <a:ext cx="0" cy="3022600"/>
          </a:xfrm>
          <a:prstGeom prst="line">
            <a:avLst/>
          </a:prstGeom>
          <a:noFill/>
          <a:ln w="31750">
            <a:solidFill>
              <a:schemeClr val="tx1"/>
            </a:solidFill>
            <a:round/>
          </a:ln>
        </p:spPr>
      </p:cxnSp>
      <p:sp>
        <p:nvSpPr>
          <p:cNvPr id="17" name="p"/>
          <p:cNvSpPr>
            <a:spLocks noChangeArrowheads="1"/>
          </p:cNvSpPr>
          <p:nvPr/>
        </p:nvSpPr>
        <p:spPr bwMode="auto">
          <a:xfrm>
            <a:off x="4410075" y="3590608"/>
            <a:ext cx="681038" cy="682625"/>
          </a:xfrm>
          <a:prstGeom prst="ellipse">
            <a:avLst/>
          </a:prstGeom>
          <a:solidFill>
            <a:schemeClr val="accent2">
              <a:lumMod val="75000"/>
            </a:schemeClr>
          </a:solidFill>
          <a:ln>
            <a:noFill/>
          </a:ln>
        </p:spPr>
        <p:txBody>
          <a:bodyPr lIns="68580" tIns="34290" rIns="68580" bIns="34290"/>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en-US" altLang="zh-CN" sz="900" dirty="0">
              <a:solidFill>
                <a:schemeClr val="tx2"/>
              </a:solidFill>
              <a:sym typeface="Arial" panose="020B0604020202020204" pitchFamily="34" charset="0"/>
            </a:endParaRPr>
          </a:p>
        </p:txBody>
      </p:sp>
      <p:sp>
        <p:nvSpPr>
          <p:cNvPr id="23" name="u"/>
          <p:cNvSpPr/>
          <p:nvPr/>
        </p:nvSpPr>
        <p:spPr bwMode="auto">
          <a:xfrm rot="2600387">
            <a:off x="811213" y="2963545"/>
            <a:ext cx="2212975" cy="2211388"/>
          </a:xfrm>
          <a:custGeom>
            <a:avLst/>
            <a:gdLst>
              <a:gd name="T0" fmla="*/ 2147483647 w 1038"/>
              <a:gd name="T1" fmla="*/ 0 h 1037"/>
              <a:gd name="T2" fmla="*/ 2147483647 w 1038"/>
              <a:gd name="T3" fmla="*/ 2147483647 h 1037"/>
              <a:gd name="T4" fmla="*/ 2147483647 w 1038"/>
              <a:gd name="T5" fmla="*/ 2147483647 h 1037"/>
              <a:gd name="T6" fmla="*/ 2147483647 w 1038"/>
              <a:gd name="T7" fmla="*/ 2147483647 h 1037"/>
              <a:gd name="T8" fmla="*/ 2147483647 w 1038"/>
              <a:gd name="T9" fmla="*/ 2147483647 h 1037"/>
              <a:gd name="T10" fmla="*/ 2147483647 w 1038"/>
              <a:gd name="T11" fmla="*/ 2147483647 h 1037"/>
              <a:gd name="T12" fmla="*/ 2147483647 w 1038"/>
              <a:gd name="T13" fmla="*/ 2147483647 h 1037"/>
              <a:gd name="T14" fmla="*/ 2147483647 w 1038"/>
              <a:gd name="T15" fmla="*/ 2147483647 h 1037"/>
              <a:gd name="T16" fmla="*/ 2147483647 w 1038"/>
              <a:gd name="T17" fmla="*/ 2147483647 h 1037"/>
              <a:gd name="T18" fmla="*/ 2147483647 w 1038"/>
              <a:gd name="T19" fmla="*/ 2147483647 h 1037"/>
              <a:gd name="T20" fmla="*/ 2147483647 w 1038"/>
              <a:gd name="T21" fmla="*/ 2147483647 h 1037"/>
              <a:gd name="T22" fmla="*/ 2147483647 w 1038"/>
              <a:gd name="T23" fmla="*/ 2147483647 h 1037"/>
              <a:gd name="T24" fmla="*/ 2147483647 w 1038"/>
              <a:gd name="T25" fmla="*/ 2147483647 h 1037"/>
              <a:gd name="T26" fmla="*/ 2147483647 w 1038"/>
              <a:gd name="T27" fmla="*/ 2147483647 h 1037"/>
              <a:gd name="T28" fmla="*/ 0 w 1038"/>
              <a:gd name="T29" fmla="*/ 2147483647 h 1037"/>
              <a:gd name="T30" fmla="*/ 2147483647 w 1038"/>
              <a:gd name="T31" fmla="*/ 0 h 10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8"/>
              <a:gd name="T49" fmla="*/ 0 h 1037"/>
              <a:gd name="T50" fmla="*/ 1038 w 1038"/>
              <a:gd name="T51" fmla="*/ 1037 h 10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chemeClr val="tx2"/>
          </a:solidFill>
          <a:ln w="9525">
            <a:noFill/>
            <a:miter lim="800000"/>
          </a:ln>
        </p:spPr>
        <p:txBody>
          <a:bodyPr lIns="68580" tIns="34290" rIns="68580" bIns="34290"/>
          <a:lstStyle/>
          <a:p>
            <a:endParaRPr lang="zh-CN" altLang="en-US"/>
          </a:p>
        </p:txBody>
      </p:sp>
      <p:cxnSp>
        <p:nvCxnSpPr>
          <p:cNvPr id="24" name="y"/>
          <p:cNvCxnSpPr>
            <a:cxnSpLocks noChangeShapeType="1"/>
          </p:cNvCxnSpPr>
          <p:nvPr/>
        </p:nvCxnSpPr>
        <p:spPr bwMode="auto">
          <a:xfrm>
            <a:off x="4000500" y="3916045"/>
            <a:ext cx="319088" cy="0"/>
          </a:xfrm>
          <a:prstGeom prst="straightConnector1">
            <a:avLst/>
          </a:prstGeom>
          <a:noFill/>
          <a:ln w="31750">
            <a:solidFill>
              <a:schemeClr val="tx1"/>
            </a:solidFill>
            <a:round/>
            <a:tailEnd type="triangle" w="med" len="med"/>
          </a:ln>
        </p:spPr>
      </p:cxnSp>
      <p:grpSp>
        <p:nvGrpSpPr>
          <p:cNvPr id="2" name="5"/>
          <p:cNvGrpSpPr/>
          <p:nvPr/>
        </p:nvGrpSpPr>
        <p:grpSpPr bwMode="auto">
          <a:xfrm>
            <a:off x="4000500" y="2399983"/>
            <a:ext cx="319088" cy="3022600"/>
            <a:chOff x="0" y="0"/>
            <a:chExt cx="637913" cy="6047288"/>
          </a:xfrm>
        </p:grpSpPr>
        <p:cxnSp>
          <p:nvCxnSpPr>
            <p:cNvPr id="47128" name="7"/>
            <p:cNvCxnSpPr>
              <a:cxnSpLocks noChangeShapeType="1"/>
            </p:cNvCxnSpPr>
            <p:nvPr/>
          </p:nvCxnSpPr>
          <p:spPr bwMode="auto">
            <a:xfrm>
              <a:off x="0" y="0"/>
              <a:ext cx="637913" cy="0"/>
            </a:xfrm>
            <a:prstGeom prst="straightConnector1">
              <a:avLst/>
            </a:prstGeom>
            <a:noFill/>
            <a:ln w="31750">
              <a:solidFill>
                <a:schemeClr val="tx1"/>
              </a:solidFill>
              <a:round/>
              <a:tailEnd type="triangle" w="med" len="med"/>
            </a:ln>
          </p:spPr>
        </p:cxnSp>
        <p:cxnSp>
          <p:nvCxnSpPr>
            <p:cNvPr id="47129" name="6"/>
            <p:cNvCxnSpPr>
              <a:cxnSpLocks noChangeShapeType="1"/>
            </p:cNvCxnSpPr>
            <p:nvPr/>
          </p:nvCxnSpPr>
          <p:spPr bwMode="auto">
            <a:xfrm flipV="1">
              <a:off x="0" y="6047288"/>
              <a:ext cx="637913" cy="0"/>
            </a:xfrm>
            <a:prstGeom prst="straightConnector1">
              <a:avLst/>
            </a:prstGeom>
            <a:noFill/>
            <a:ln w="31750">
              <a:solidFill>
                <a:schemeClr val="tx1"/>
              </a:solidFill>
              <a:round/>
              <a:tailEnd type="triangle" w="med" len="med"/>
            </a:ln>
          </p:spPr>
        </p:cxnSp>
      </p:grpSp>
      <p:sp>
        <p:nvSpPr>
          <p:cNvPr id="31" name="2"/>
          <p:cNvSpPr>
            <a:spLocks noChangeArrowheads="1"/>
          </p:cNvSpPr>
          <p:nvPr/>
        </p:nvSpPr>
        <p:spPr bwMode="auto">
          <a:xfrm>
            <a:off x="4410075" y="5019358"/>
            <a:ext cx="681038" cy="682625"/>
          </a:xfrm>
          <a:prstGeom prst="ellipse">
            <a:avLst/>
          </a:prstGeom>
          <a:solidFill>
            <a:schemeClr val="tx2"/>
          </a:solidFill>
          <a:ln>
            <a:noFill/>
          </a:ln>
        </p:spPr>
        <p:txBody>
          <a:bodyPr lIns="68580" tIns="34290" rIns="68580" bIns="34290"/>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en-US" altLang="zh-CN" sz="900" dirty="0">
              <a:solidFill>
                <a:schemeClr val="accent1">
                  <a:lumMod val="60000"/>
                  <a:lumOff val="40000"/>
                </a:schemeClr>
              </a:solidFill>
              <a:sym typeface="Arial" panose="020B0604020202020204" pitchFamily="34" charset="0"/>
            </a:endParaRPr>
          </a:p>
        </p:txBody>
      </p:sp>
      <p:sp>
        <p:nvSpPr>
          <p:cNvPr id="33" name="0"/>
          <p:cNvSpPr>
            <a:spLocks noChangeArrowheads="1"/>
          </p:cNvSpPr>
          <p:nvPr/>
        </p:nvSpPr>
        <p:spPr bwMode="auto">
          <a:xfrm>
            <a:off x="4410075" y="2006283"/>
            <a:ext cx="681038" cy="681037"/>
          </a:xfrm>
          <a:prstGeom prst="ellipse">
            <a:avLst/>
          </a:prstGeom>
          <a:solidFill>
            <a:schemeClr val="tx2"/>
          </a:solidFill>
          <a:ln w="9525">
            <a:noFill/>
            <a:round/>
          </a:ln>
        </p:spPr>
        <p:txBody>
          <a:bodyPr lIns="68580" tIns="34290" rIns="68580" bIns="34290"/>
          <a:lstStyle/>
          <a:p>
            <a:pPr>
              <a:buFont typeface="Arial" panose="020B0604020202020204" pitchFamily="34" charset="0"/>
              <a:buNone/>
            </a:pPr>
            <a:endParaRPr lang="en-US" altLang="zh-CN" sz="900">
              <a:ea typeface="微软雅黑" panose="020B0503020204020204" pitchFamily="34" charset="-122"/>
              <a:sym typeface="Arial" panose="020B0604020202020204" pitchFamily="34" charset="0"/>
            </a:endParaRPr>
          </a:p>
        </p:txBody>
      </p:sp>
      <p:sp>
        <p:nvSpPr>
          <p:cNvPr id="36" name="7"/>
          <p:cNvSpPr txBox="1">
            <a:spLocks noChangeArrowheads="1"/>
          </p:cNvSpPr>
          <p:nvPr/>
        </p:nvSpPr>
        <p:spPr bwMode="auto">
          <a:xfrm>
            <a:off x="5580063" y="2109470"/>
            <a:ext cx="1612900" cy="375920"/>
          </a:xfrm>
          <a:prstGeom prst="rect">
            <a:avLst/>
          </a:prstGeom>
          <a:noFill/>
          <a:ln w="9525">
            <a:noFill/>
            <a:miter lim="800000"/>
          </a:ln>
        </p:spPr>
        <p:txBody>
          <a:bodyPr lIns="68580" tIns="34290" rIns="68580" bIns="34290">
            <a:spAutoFit/>
          </a:bodyPr>
          <a:lstStyle/>
          <a:p>
            <a:pPr defTabSz="1216025">
              <a:buFont typeface="Arial" panose="020B0604020202020204" pitchFamily="34" charset="0"/>
              <a:buNone/>
            </a:pPr>
            <a:r>
              <a:rPr lang="zh-CN" altLang="en-US" sz="2000" b="1" dirty="0">
                <a:solidFill>
                  <a:schemeClr val="tx2"/>
                </a:solidFill>
                <a:ea typeface="华文中宋" panose="02010600040101010101" charset="-122"/>
              </a:rPr>
              <a:t>学校层面</a:t>
            </a:r>
            <a:endParaRPr lang="zh-CN" altLang="en-US" sz="2000" b="1" dirty="0">
              <a:solidFill>
                <a:schemeClr val="tx2"/>
              </a:solidFill>
              <a:ea typeface="华文中宋" panose="02010600040101010101" charset="-122"/>
            </a:endParaRPr>
          </a:p>
        </p:txBody>
      </p:sp>
      <p:sp>
        <p:nvSpPr>
          <p:cNvPr id="38" name="5"/>
          <p:cNvSpPr txBox="1">
            <a:spLocks noChangeArrowheads="1"/>
          </p:cNvSpPr>
          <p:nvPr/>
        </p:nvSpPr>
        <p:spPr bwMode="auto">
          <a:xfrm>
            <a:off x="5549900" y="3682683"/>
            <a:ext cx="1612900" cy="375920"/>
          </a:xfrm>
          <a:prstGeom prst="rect">
            <a:avLst/>
          </a:prstGeom>
          <a:noFill/>
          <a:ln w="9525">
            <a:noFill/>
            <a:miter lim="800000"/>
          </a:ln>
        </p:spPr>
        <p:txBody>
          <a:bodyPr lIns="68580" tIns="34290" rIns="68580" bIns="34290">
            <a:spAutoFit/>
          </a:bodyPr>
          <a:lstStyle/>
          <a:p>
            <a:pPr defTabSz="1216025">
              <a:buFont typeface="Arial" panose="020B0604020202020204" pitchFamily="34" charset="0"/>
              <a:buNone/>
            </a:pPr>
            <a:r>
              <a:rPr lang="zh-CN" altLang="en-US" sz="2000" b="1" dirty="0">
                <a:solidFill>
                  <a:schemeClr val="accent2"/>
                </a:solidFill>
                <a:ea typeface="华文中宋" panose="02010600040101010101" charset="-122"/>
              </a:rPr>
              <a:t>学院层面</a:t>
            </a:r>
            <a:endParaRPr lang="zh-CN" altLang="en-US" sz="2000" b="1" dirty="0">
              <a:solidFill>
                <a:schemeClr val="accent2"/>
              </a:solidFill>
              <a:ea typeface="华文中宋" panose="02010600040101010101" charset="-122"/>
            </a:endParaRPr>
          </a:p>
        </p:txBody>
      </p:sp>
      <p:sp>
        <p:nvSpPr>
          <p:cNvPr id="42" name="1"/>
          <p:cNvSpPr txBox="1">
            <a:spLocks noChangeArrowheads="1"/>
          </p:cNvSpPr>
          <p:nvPr/>
        </p:nvSpPr>
        <p:spPr bwMode="auto">
          <a:xfrm>
            <a:off x="5621338" y="5093970"/>
            <a:ext cx="1612900" cy="375920"/>
          </a:xfrm>
          <a:prstGeom prst="rect">
            <a:avLst/>
          </a:prstGeom>
          <a:noFill/>
          <a:ln w="9525">
            <a:noFill/>
            <a:miter lim="800000"/>
          </a:ln>
        </p:spPr>
        <p:txBody>
          <a:bodyPr lIns="68580" tIns="34290" rIns="68580" bIns="34290">
            <a:spAutoFit/>
          </a:bodyPr>
          <a:lstStyle/>
          <a:p>
            <a:pPr defTabSz="1216025">
              <a:buFont typeface="Arial" panose="020B0604020202020204" pitchFamily="34" charset="0"/>
              <a:buNone/>
            </a:pPr>
            <a:r>
              <a:rPr lang="zh-CN" altLang="en-US" sz="2000" b="1" dirty="0">
                <a:solidFill>
                  <a:schemeClr val="tx2"/>
                </a:solidFill>
                <a:ea typeface="华文中宋" panose="02010600040101010101" charset="-122"/>
              </a:rPr>
              <a:t>师生层面</a:t>
            </a:r>
            <a:endParaRPr lang="zh-CN" altLang="en-US" sz="2000" b="1" dirty="0">
              <a:solidFill>
                <a:schemeClr val="tx2"/>
              </a:solidFill>
              <a:ea typeface="华文中宋" panose="02010600040101010101" charset="-122"/>
            </a:endParaRPr>
          </a:p>
        </p:txBody>
      </p:sp>
      <p:sp>
        <p:nvSpPr>
          <p:cNvPr id="45" name="TextBox 44"/>
          <p:cNvSpPr txBox="1">
            <a:spLocks noChangeArrowheads="1"/>
          </p:cNvSpPr>
          <p:nvPr/>
        </p:nvSpPr>
        <p:spPr bwMode="auto">
          <a:xfrm>
            <a:off x="1049338" y="3487420"/>
            <a:ext cx="2000250" cy="1476375"/>
          </a:xfrm>
          <a:prstGeom prst="rect">
            <a:avLst/>
          </a:prstGeom>
          <a:noFill/>
          <a:ln w="9525">
            <a:noFill/>
            <a:miter lim="800000"/>
          </a:ln>
        </p:spPr>
        <p:txBody>
          <a:bodyPr>
            <a:spAutoFit/>
          </a:bodyPr>
          <a:lstStyle/>
          <a:p>
            <a:r>
              <a:rPr lang="zh-CN" altLang="en-US" sz="2400">
                <a:solidFill>
                  <a:schemeClr val="tx2"/>
                </a:solidFill>
                <a:latin typeface="黑体" panose="02010609060101010101" pitchFamily="49" charset="-122"/>
                <a:ea typeface="黑体" panose="02010609060101010101" pitchFamily="49" charset="-122"/>
              </a:rPr>
              <a:t>建立完善高校党建工作制度体系</a:t>
            </a:r>
            <a:endParaRPr lang="zh-CN" altLang="en-US" sz="2400">
              <a:solidFill>
                <a:schemeClr val="tx2"/>
              </a:solidFill>
              <a:latin typeface="黑体" panose="02010609060101010101" pitchFamily="49" charset="-122"/>
              <a:ea typeface="黑体" panose="02010609060101010101" pitchFamily="49" charset="-122"/>
            </a:endParaRPr>
          </a:p>
          <a:p>
            <a:endParaRPr lang="zh-CN" altLang="en-US"/>
          </a:p>
        </p:txBody>
      </p:sp>
      <p:sp>
        <p:nvSpPr>
          <p:cNvPr id="3" name="灯片编号占位符 2"/>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2050" name=" 2050"/>
          <p:cNvSpPr/>
          <p:nvPr/>
        </p:nvSpPr>
        <p:spPr bwMode="auto">
          <a:xfrm>
            <a:off x="4525010" y="5093970"/>
            <a:ext cx="478790" cy="59309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aphicFrame>
        <p:nvGraphicFramePr>
          <p:cNvPr id="4" name="对象 3">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1025" name="" r:id="rId1" imgW="914400" imgH="215900" progId="Equation.KSEE3">
                  <p:embed/>
                </p:oleObj>
              </mc:Choice>
              <mc:Fallback>
                <p:oleObj name="" r:id="rId1" imgW="914400" imgH="215900" progId="Equation.KSEE3">
                  <p:embed/>
                  <p:pic>
                    <p:nvPicPr>
                      <p:cNvPr id="0" name="图片 1024"/>
                      <p:cNvPicPr/>
                      <p:nvPr/>
                    </p:nvPicPr>
                    <p:blipFill>
                      <a:blip r:embed="rId2"/>
                      <a:stretch>
                        <a:fillRect/>
                      </a:stretch>
                    </p:blipFill>
                    <p:spPr>
                      <a:xfrm>
                        <a:off x="4114800" y="3321050"/>
                        <a:ext cx="914400" cy="215900"/>
                      </a:xfrm>
                      <a:prstGeom prst="rect">
                        <a:avLst/>
                      </a:prstGeom>
                    </p:spPr>
                  </p:pic>
                </p:oleObj>
              </mc:Fallback>
            </mc:AlternateContent>
          </a:graphicData>
        </a:graphic>
      </p:graphicFrame>
      <p:sp>
        <p:nvSpPr>
          <p:cNvPr id="5" name=" 5"/>
          <p:cNvSpPr/>
          <p:nvPr/>
        </p:nvSpPr>
        <p:spPr bwMode="auto">
          <a:xfrm>
            <a:off x="4474210" y="3695065"/>
            <a:ext cx="504190" cy="432435"/>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 6"/>
          <p:cNvSpPr/>
          <p:nvPr/>
        </p:nvSpPr>
        <p:spPr bwMode="auto">
          <a:xfrm>
            <a:off x="4572000" y="2109470"/>
            <a:ext cx="360045" cy="455295"/>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pic>
        <p:nvPicPr>
          <p:cNvPr id="7" name="内容占位符 16"/>
          <p:cNvPicPr>
            <a:picLocks noChangeAspect="1"/>
          </p:cNvPicPr>
          <p:nvPr/>
        </p:nvPicPr>
        <p:blipFill>
          <a:blip r:embed="rId3"/>
          <a:stretch>
            <a:fillRect/>
          </a:stretch>
        </p:blipFill>
        <p:spPr>
          <a:xfrm>
            <a:off x="8035925" y="460375"/>
            <a:ext cx="598805" cy="807720"/>
          </a:xfrm>
          <a:prstGeom prst="rect">
            <a:avLst/>
          </a:prstGeom>
          <a:effectLst/>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5"/>
                                        </p:tgtEl>
                                        <p:attrNameLst>
                                          <p:attrName>ppt_y</p:attrName>
                                        </p:attrNameLst>
                                      </p:cBhvr>
                                      <p:tavLst>
                                        <p:tav tm="0">
                                          <p:val>
                                            <p:strVal val="#ppt_y"/>
                                          </p:val>
                                        </p:tav>
                                        <p:tav tm="100000">
                                          <p:val>
                                            <p:strVal val="#ppt_y"/>
                                          </p:val>
                                        </p:tav>
                                      </p:tavLst>
                                    </p:anim>
                                    <p:anim calcmode="lin" valueType="num">
                                      <p:cBhvr>
                                        <p:cTn id="1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5"/>
                                        </p:tgtEl>
                                      </p:cBhvr>
                                    </p:animEffect>
                                  </p:childTnLst>
                                </p:cTn>
                              </p:par>
                              <p:par>
                                <p:cTn id="18" presetID="53" presetClass="entr" presetSubtype="16"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par>
                                <p:cTn id="30" presetID="22" presetClass="entr" presetSubtype="8"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bldLvl="0" animBg="1"/>
      <p:bldP spid="23" grpId="0" bldLvl="0" animBg="1"/>
      <p:bldP spid="31" grpId="0" bldLvl="0" animBg="1"/>
      <p:bldP spid="33" grpId="0" bldLvl="0" animBg="1"/>
      <p:bldP spid="36" grpId="0"/>
      <p:bldP spid="38" grpId="0"/>
      <p:bldP spid="42"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03530" y="972820"/>
            <a:ext cx="8715375" cy="2153285"/>
          </a:xfrm>
          <a:prstGeom prst="rect">
            <a:avLst/>
          </a:prstGeom>
          <a:noFill/>
          <a:ln w="9525">
            <a:noFill/>
            <a:miter lim="800000"/>
          </a:ln>
        </p:spPr>
        <p:txBody>
          <a:bodyPr wrap="square">
            <a:spAutoFit/>
          </a:bodyPr>
          <a:lstStyle/>
          <a:p>
            <a:endParaRPr lang="en-US" altLang="zh-CN" sz="2400" b="1" dirty="0" smtClean="0">
              <a:solidFill>
                <a:schemeClr val="tx2"/>
              </a:solidFill>
              <a:latin typeface="黑体" panose="02010609060101010101" pitchFamily="49" charset="-122"/>
              <a:ea typeface="黑体" panose="02010609060101010101" pitchFamily="49" charset="-122"/>
              <a:cs typeface="宋体" panose="02010600030101010101" pitchFamily="2" charset="-122"/>
            </a:endParaRPr>
          </a:p>
          <a:p>
            <a:r>
              <a:rPr lang="zh-CN" altLang="en-US" sz="2400" b="1" dirty="0" smtClean="0">
                <a:solidFill>
                  <a:schemeClr val="tx2"/>
                </a:solidFill>
                <a:latin typeface="黑体" panose="02010609060101010101" pitchFamily="49" charset="-122"/>
                <a:ea typeface="黑体" panose="02010609060101010101" pitchFamily="49" charset="-122"/>
                <a:cs typeface="宋体" panose="02010600030101010101" pitchFamily="2" charset="-122"/>
              </a:rPr>
              <a:t>      </a:t>
            </a:r>
            <a:endParaRPr lang="en-US" altLang="zh-CN" sz="2400" dirty="0" smtClean="0">
              <a:latin typeface="宋体" panose="02010600030101010101" pitchFamily="2" charset="-122"/>
              <a:ea typeface="宋体" panose="02010600030101010101" pitchFamily="2" charset="-122"/>
              <a:cs typeface="宋体" panose="02010600030101010101" pitchFamily="2" charset="-122"/>
            </a:endParaRPr>
          </a:p>
          <a:p>
            <a:r>
              <a:rPr lang="zh-CN" altLang="en-US" sz="2400" b="1" dirty="0" smtClean="0">
                <a:solidFill>
                  <a:schemeClr val="accent2"/>
                </a:solidFill>
                <a:latin typeface="黑体" panose="02010609060101010101" pitchFamily="49" charset="-122"/>
                <a:ea typeface="黑体" panose="02010609060101010101" pitchFamily="49" charset="-122"/>
                <a:cs typeface="宋体" panose="02010600030101010101" pitchFamily="2" charset="-122"/>
                <a:sym typeface="+mn-ea"/>
              </a:rPr>
              <a:t>                     三个关键点</a:t>
            </a:r>
            <a:endParaRPr lang="zh-CN" altLang="en-US" sz="2400" dirty="0" smtClean="0">
              <a:solidFill>
                <a:schemeClr val="accent2"/>
              </a:solidFill>
              <a:latin typeface="宋体" panose="02010600030101010101" pitchFamily="2" charset="-122"/>
              <a:ea typeface="宋体" panose="02010600030101010101" pitchFamily="2" charset="-122"/>
              <a:cs typeface="宋体" panose="02010600030101010101" pitchFamily="2" charset="-122"/>
            </a:endParaRPr>
          </a:p>
          <a:p>
            <a:r>
              <a:rPr lang="zh-CN" altLang="en-US" sz="2400" b="1" dirty="0" smtClean="0">
                <a:solidFill>
                  <a:schemeClr val="accent2"/>
                </a:solidFill>
                <a:latin typeface="黑体" panose="02010609060101010101" pitchFamily="49" charset="-122"/>
                <a:ea typeface="黑体" panose="02010609060101010101" pitchFamily="49" charset="-122"/>
                <a:cs typeface="宋体" panose="02010600030101010101" pitchFamily="2" charset="-122"/>
              </a:rPr>
              <a:t>     </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a:p>
            <a:r>
              <a:rPr lang="zh-CN" altLang="en-US" sz="2000" b="1" dirty="0" smtClean="0">
                <a:solidFill>
                  <a:schemeClr val="tx2"/>
                </a:solidFill>
                <a:latin typeface="宋体" panose="02010600030101010101" pitchFamily="2" charset="-122"/>
                <a:ea typeface="华文中宋" panose="02010600040101010101" charset="-122"/>
                <a:cs typeface="宋体" panose="02010600030101010101" pitchFamily="2" charset="-122"/>
              </a:rPr>
              <a:t>      </a:t>
            </a:r>
            <a:endParaRPr lang="zh-CN" altLang="en-US" sz="2000" b="1" dirty="0" smtClean="0">
              <a:solidFill>
                <a:schemeClr val="tx2"/>
              </a:solidFill>
              <a:ea typeface="华文中宋" panose="02010600040101010101" charset="-122"/>
            </a:endParaRPr>
          </a:p>
          <a:p>
            <a:endParaRPr lang="zh-CN" altLang="en-US" dirty="0">
              <a:ea typeface="黑体" panose="02010609060101010101" pitchFamily="49" charset="-122"/>
              <a:cs typeface="宋体" panose="02010600030101010101"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3" name="文本框 2"/>
          <p:cNvSpPr txBox="1"/>
          <p:nvPr/>
        </p:nvSpPr>
        <p:spPr>
          <a:xfrm>
            <a:off x="1113790" y="1158240"/>
            <a:ext cx="6304280" cy="460375"/>
          </a:xfrm>
          <a:prstGeom prst="rect">
            <a:avLst/>
          </a:prstGeom>
          <a:noFill/>
        </p:spPr>
        <p:txBody>
          <a:bodyPr wrap="square" rtlCol="0">
            <a:spAutoFit/>
          </a:bodyPr>
          <a:p>
            <a:pPr algn="l"/>
            <a:r>
              <a:rPr lang="zh-CN" altLang="en-US" sz="2400" b="1" dirty="0" smtClean="0">
                <a:solidFill>
                  <a:schemeClr val="tx2"/>
                </a:solidFill>
                <a:latin typeface="黑体" panose="02010609060101010101" pitchFamily="49" charset="-122"/>
                <a:ea typeface="黑体" panose="02010609060101010101" pitchFamily="49" charset="-122"/>
                <a:cs typeface="宋体" panose="02010600030101010101" pitchFamily="2" charset="-122"/>
                <a:sym typeface="+mn-ea"/>
              </a:rPr>
              <a:t>高校党委重在谋划和决策，发挥领导核心作用</a:t>
            </a:r>
            <a:endParaRPr lang="en-US" altLang="zh-CN" sz="2400" b="1" dirty="0" smtClean="0">
              <a:solidFill>
                <a:schemeClr val="tx2"/>
              </a:solidFill>
              <a:latin typeface="黑体" panose="02010609060101010101" pitchFamily="49" charset="-122"/>
              <a:ea typeface="黑体" panose="02010609060101010101" pitchFamily="49" charset="-122"/>
              <a:cs typeface="宋体" panose="02010600030101010101" pitchFamily="2" charset="-122"/>
            </a:endParaRPr>
          </a:p>
        </p:txBody>
      </p:sp>
      <p:grpSp>
        <p:nvGrpSpPr>
          <p:cNvPr id="36" name="组合 35"/>
          <p:cNvGrpSpPr/>
          <p:nvPr>
            <p:custDataLst>
              <p:tags r:id="rId1"/>
            </p:custDataLst>
          </p:nvPr>
        </p:nvGrpSpPr>
        <p:grpSpPr>
          <a:xfrm>
            <a:off x="880549" y="2428454"/>
            <a:ext cx="2174366" cy="2572171"/>
            <a:chOff x="1017985" y="2149475"/>
            <a:chExt cx="1568450" cy="1855401"/>
          </a:xfrm>
          <a:solidFill>
            <a:srgbClr val="C00000"/>
          </a:solidFill>
        </p:grpSpPr>
        <p:sp>
          <p:nvSpPr>
            <p:cNvPr id="12" name="菱形 11"/>
            <p:cNvSpPr/>
            <p:nvPr>
              <p:custDataLst>
                <p:tags r:id="rId2"/>
              </p:custDataLst>
            </p:nvPr>
          </p:nvSpPr>
          <p:spPr>
            <a:xfrm>
              <a:off x="1578373" y="3557201"/>
              <a:ext cx="447675" cy="447675"/>
            </a:xfrm>
            <a:prstGeom prst="diamond">
              <a:avLst/>
            </a:prstGeom>
            <a:grpFill/>
            <a:ln w="25400">
              <a:solidFill>
                <a:srgbClr val="F99F7B">
                  <a:lumMod val="60000"/>
                  <a:lumOff val="40000"/>
                </a:srgb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8" name="菱形 7"/>
            <p:cNvSpPr/>
            <p:nvPr>
              <p:custDataLst>
                <p:tags r:id="rId3"/>
              </p:custDataLst>
            </p:nvPr>
          </p:nvSpPr>
          <p:spPr>
            <a:xfrm>
              <a:off x="1100535" y="2454275"/>
              <a:ext cx="1403350" cy="1403350"/>
            </a:xfrm>
            <a:prstGeom prst="diamond">
              <a:avLst/>
            </a:prstGeom>
            <a:grpFill/>
            <a:ln w="25400">
              <a:solidFill>
                <a:srgbClr val="F99F7B"/>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15" name="菱形 14"/>
            <p:cNvSpPr/>
            <p:nvPr>
              <p:custDataLst>
                <p:tags r:id="rId4"/>
              </p:custDataLst>
            </p:nvPr>
          </p:nvSpPr>
          <p:spPr>
            <a:xfrm>
              <a:off x="1017985" y="2149475"/>
              <a:ext cx="1568450" cy="1568450"/>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0000" lnSpcReduction="20000"/>
            </a:bodyPr>
            <a:p>
              <a:pPr algn="ctr">
                <a:lnSpc>
                  <a:spcPct val="130000"/>
                </a:lnSpc>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rPr>
                <a:t>集体</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endParaRPr>
            </a:p>
            <a:p>
              <a:pPr algn="ctr">
                <a:lnSpc>
                  <a:spcPct val="130000"/>
                </a:lnSpc>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rPr>
                <a:t>领导</a:t>
              </a:r>
              <a:endParaRPr lang="zh-CN" altLang="en-US" sz="2400" b="1" dirty="0" smtClean="0">
                <a:solidFill>
                  <a:srgbClr val="FFC000"/>
                </a:solidFill>
                <a:latin typeface="宋体" panose="02010600030101010101" pitchFamily="2" charset="-122"/>
                <a:ea typeface="华文中宋" panose="02010600040101010101" charset="-122"/>
                <a:cs typeface="宋体" panose="02010600030101010101" pitchFamily="2" charset="-122"/>
                <a:sym typeface="+mn-ea"/>
              </a:endParaRPr>
            </a:p>
          </p:txBody>
        </p:sp>
      </p:grpSp>
      <p:grpSp>
        <p:nvGrpSpPr>
          <p:cNvPr id="37" name="组合 36"/>
          <p:cNvGrpSpPr/>
          <p:nvPr>
            <p:custDataLst>
              <p:tags r:id="rId5"/>
            </p:custDataLst>
          </p:nvPr>
        </p:nvGrpSpPr>
        <p:grpSpPr>
          <a:xfrm>
            <a:off x="3484817" y="2428454"/>
            <a:ext cx="2174366" cy="2572171"/>
            <a:chOff x="3233817" y="2149475"/>
            <a:chExt cx="1568450" cy="1855401"/>
          </a:xfrm>
        </p:grpSpPr>
        <p:sp>
          <p:nvSpPr>
            <p:cNvPr id="18" name="菱形 17"/>
            <p:cNvSpPr/>
            <p:nvPr>
              <p:custDataLst>
                <p:tags r:id="rId6"/>
              </p:custDataLst>
            </p:nvPr>
          </p:nvSpPr>
          <p:spPr>
            <a:xfrm>
              <a:off x="3794205" y="3557201"/>
              <a:ext cx="447675" cy="447675"/>
            </a:xfrm>
            <a:prstGeom prst="diamond">
              <a:avLst/>
            </a:prstGeom>
            <a:solidFill>
              <a:srgbClr val="C00000"/>
            </a:solidFill>
            <a:ln w="25400">
              <a:solidFill>
                <a:srgbClr val="F5CA73">
                  <a:lumMod val="60000"/>
                  <a:lumOff val="40000"/>
                </a:srgb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19" name="菱形 18"/>
            <p:cNvSpPr/>
            <p:nvPr>
              <p:custDataLst>
                <p:tags r:id="rId7"/>
              </p:custDataLst>
            </p:nvPr>
          </p:nvSpPr>
          <p:spPr>
            <a:xfrm>
              <a:off x="3316367" y="2454275"/>
              <a:ext cx="1403350" cy="1403350"/>
            </a:xfrm>
            <a:prstGeom prst="diamond">
              <a:avLst/>
            </a:prstGeom>
            <a:solidFill>
              <a:srgbClr val="C00000"/>
            </a:solidFill>
            <a:ln w="25400">
              <a:solidFill>
                <a:srgbClr val="F5CA73"/>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20" name="菱形 19"/>
            <p:cNvSpPr/>
            <p:nvPr>
              <p:custDataLst>
                <p:tags r:id="rId8"/>
              </p:custDataLst>
            </p:nvPr>
          </p:nvSpPr>
          <p:spPr>
            <a:xfrm>
              <a:off x="3233817" y="2149475"/>
              <a:ext cx="1568450" cy="1568450"/>
            </a:xfrm>
            <a:prstGeom prst="diamond">
              <a:avLst/>
            </a:prstGeom>
            <a:solidFill>
              <a:srgbClr val="C00000"/>
            </a:solidFill>
          </p:spPr>
          <p:txBody>
            <a:bodyPr rot="0" spcFirstLastPara="0" vertOverflow="overflow" horzOverflow="overflow" vert="horz" wrap="square" lIns="0" tIns="0" rIns="0" bIns="0" numCol="1" spcCol="0" rtlCol="0" fromWordArt="0" anchor="ctr" anchorCtr="0" forceAA="0" compatLnSpc="1">
              <a:normAutofit fontScale="90000" lnSpcReduction="20000"/>
            </a:bodyPr>
            <a:p>
              <a:pPr algn="ctr">
                <a:lnSpc>
                  <a:spcPct val="130000"/>
                </a:lnSpc>
                <a:buNone/>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rPr>
                <a:t>科学</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endParaRPr>
            </a:p>
            <a:p>
              <a:pPr algn="ctr">
                <a:lnSpc>
                  <a:spcPct val="130000"/>
                </a:lnSpc>
                <a:buNone/>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rPr>
                <a:t>决策</a:t>
              </a:r>
              <a:endParaRPr lang="zh-CN" altLang="en-US" sz="2400" b="1" dirty="0" smtClean="0">
                <a:solidFill>
                  <a:srgbClr val="F5CA73">
                    <a:lumMod val="50000"/>
                  </a:srgbClr>
                </a:solidFill>
                <a:latin typeface="华文中宋" panose="02010600040101010101" charset="-122"/>
                <a:ea typeface="华文中宋" panose="02010600040101010101" charset="-122"/>
                <a:sym typeface="Arial" panose="020B0604020202020204" pitchFamily="34" charset="0"/>
              </a:endParaRPr>
            </a:p>
          </p:txBody>
        </p:sp>
      </p:grpSp>
      <p:grpSp>
        <p:nvGrpSpPr>
          <p:cNvPr id="38" name="组合 37"/>
          <p:cNvGrpSpPr/>
          <p:nvPr>
            <p:custDataLst>
              <p:tags r:id="rId9"/>
            </p:custDataLst>
          </p:nvPr>
        </p:nvGrpSpPr>
        <p:grpSpPr>
          <a:xfrm>
            <a:off x="6089086" y="2428454"/>
            <a:ext cx="2174366" cy="2572171"/>
            <a:chOff x="5449649" y="2149475"/>
            <a:chExt cx="1568450" cy="1855401"/>
          </a:xfrm>
          <a:solidFill>
            <a:srgbClr val="C00000"/>
          </a:solidFill>
        </p:grpSpPr>
        <p:sp>
          <p:nvSpPr>
            <p:cNvPr id="21" name="菱形 20"/>
            <p:cNvSpPr/>
            <p:nvPr>
              <p:custDataLst>
                <p:tags r:id="rId10"/>
              </p:custDataLst>
            </p:nvPr>
          </p:nvSpPr>
          <p:spPr>
            <a:xfrm>
              <a:off x="6010037" y="3557201"/>
              <a:ext cx="447675" cy="447675"/>
            </a:xfrm>
            <a:prstGeom prst="diamond">
              <a:avLst/>
            </a:prstGeom>
            <a:grpFill/>
            <a:ln w="25400">
              <a:solidFill>
                <a:srgbClr val="B9DD55">
                  <a:lumMod val="60000"/>
                  <a:lumOff val="40000"/>
                </a:srgbClr>
              </a:solidFill>
            </a:ln>
          </p:spPr>
          <p:txBody>
            <a:bodyPr rot="0" spcFirstLastPara="0" vertOverflow="overflow" horzOverflow="overflow" vert="horz" wrap="square" lIns="91440" tIns="45720" rIns="91440" bIns="45720" numCol="1" spcCol="0" rtlCol="0" fromWordArt="0" anchor="ctr" anchorCtr="0" forceAA="0" compatLnSpc="1">
              <a:normAutofit fontScale="70000" lnSpcReduction="20000"/>
            </a:bodyPr>
            <a:p>
              <a:pPr algn="ctr">
                <a:lnSpc>
                  <a:spcPct val="130000"/>
                </a:lnSpc>
              </a:pPr>
              <a:endParaRPr lang="zh-CN" altLang="en-US" dirty="0" err="1" smtClean="0">
                <a:solidFill>
                  <a:srgbClr val="FFFFFF"/>
                </a:solidFill>
                <a:sym typeface="Arial" panose="020B0604020202020204" pitchFamily="34" charset="0"/>
              </a:endParaRPr>
            </a:p>
          </p:txBody>
        </p:sp>
        <p:sp>
          <p:nvSpPr>
            <p:cNvPr id="22" name="菱形 21"/>
            <p:cNvSpPr/>
            <p:nvPr>
              <p:custDataLst>
                <p:tags r:id="rId11"/>
              </p:custDataLst>
            </p:nvPr>
          </p:nvSpPr>
          <p:spPr>
            <a:xfrm>
              <a:off x="5532199" y="2454275"/>
              <a:ext cx="1403350" cy="1403350"/>
            </a:xfrm>
            <a:prstGeom prst="diamond">
              <a:avLst/>
            </a:prstGeom>
            <a:grpFill/>
            <a:ln w="25400">
              <a:solidFill>
                <a:srgbClr val="B9DD55"/>
              </a:solidFill>
            </a:ln>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dirty="0" err="1" smtClean="0">
                <a:solidFill>
                  <a:srgbClr val="FFFFFF"/>
                </a:solidFill>
                <a:sym typeface="Arial" panose="020B0604020202020204" pitchFamily="34" charset="0"/>
              </a:endParaRPr>
            </a:p>
          </p:txBody>
        </p:sp>
        <p:sp>
          <p:nvSpPr>
            <p:cNvPr id="23" name="菱形 22"/>
            <p:cNvSpPr/>
            <p:nvPr>
              <p:custDataLst>
                <p:tags r:id="rId12"/>
              </p:custDataLst>
            </p:nvPr>
          </p:nvSpPr>
          <p:spPr>
            <a:xfrm>
              <a:off x="5449649" y="2149475"/>
              <a:ext cx="1568450" cy="1568450"/>
            </a:xfrm>
            <a:prstGeom prst="diamond">
              <a:avLst/>
            </a:prstGeom>
            <a:grpFill/>
          </p:spPr>
          <p:txBody>
            <a:bodyPr rot="0" spcFirstLastPara="0" vertOverflow="overflow" horzOverflow="overflow" vert="horz" wrap="square" lIns="0" tIns="0" rIns="0" bIns="0" numCol="1" spcCol="0" rtlCol="0" fromWordArt="0" anchor="ctr" anchorCtr="0" forceAA="0" compatLnSpc="1">
              <a:normAutofit fontScale="90000" lnSpcReduction="20000"/>
            </a:bodyPr>
            <a:p>
              <a:pPr algn="ctr">
                <a:lnSpc>
                  <a:spcPct val="130000"/>
                </a:lnSpc>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rPr>
                <a:t>党政</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endParaRPr>
            </a:p>
            <a:p>
              <a:pPr algn="ctr">
                <a:lnSpc>
                  <a:spcPct val="130000"/>
                </a:lnSpc>
              </a:pP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Arial" panose="020B0604020202020204" pitchFamily="34" charset="0"/>
                </a:rPr>
                <a:t>合作</a:t>
              </a:r>
              <a:endParaRPr lang="zh-CN" altLang="en-US" sz="2400" b="1" dirty="0" smtClean="0">
                <a:solidFill>
                  <a:srgbClr val="B9DD55">
                    <a:lumMod val="50000"/>
                  </a:srgbClr>
                </a:solidFill>
                <a:latin typeface="华文中宋" panose="02010600040101010101" charset="-122"/>
                <a:ea typeface="华文中宋" panose="02010600040101010101" charset="-122"/>
                <a:sym typeface="Arial" panose="020B0604020202020204" pitchFamily="34" charset="0"/>
              </a:endParaRPr>
            </a:p>
          </p:txBody>
        </p:sp>
      </p:grpSp>
      <p:pic>
        <p:nvPicPr>
          <p:cNvPr id="24" name="内容占位符 16"/>
          <p:cNvPicPr>
            <a:picLocks noChangeAspect="1"/>
          </p:cNvPicPr>
          <p:nvPr/>
        </p:nvPicPr>
        <p:blipFill>
          <a:blip r:embed="rId13"/>
          <a:stretch>
            <a:fillRect/>
          </a:stretch>
        </p:blipFill>
        <p:spPr>
          <a:xfrm>
            <a:off x="8035925" y="460375"/>
            <a:ext cx="598805" cy="807720"/>
          </a:xfrm>
          <a:prstGeom prst="rect">
            <a:avLst/>
          </a:prstGeom>
          <a:effectLst/>
        </p:spPr>
      </p:pic>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4294967295"/>
          </p:nvPr>
        </p:nvSpPr>
        <p:spPr>
          <a:xfrm>
            <a:off x="901065" y="1755775"/>
            <a:ext cx="7886700" cy="4351655"/>
          </a:xfrm>
        </p:spPr>
        <p:txBody>
          <a:bodyPr/>
          <a:lstStyle/>
          <a:p>
            <a:pPr marL="0" indent="0" algn="ctr" eaLnBrk="1" hangingPunct="1">
              <a:spcAft>
                <a:spcPts val="1800"/>
              </a:spcAft>
              <a:buNone/>
            </a:pPr>
            <a:endParaRPr lang="zh-CN" altLang="en-US" b="1" dirty="0" smtClean="0">
              <a:solidFill>
                <a:srgbClr val="FF3300"/>
              </a:solidFill>
              <a:ea typeface="宋体-PUA" pitchFamily="2" charset="-122"/>
            </a:endParaRPr>
          </a:p>
          <a:p>
            <a:pPr eaLnBrk="1" hangingPunct="1">
              <a:buFont typeface="Wingdings" panose="05000000000000000000" charset="0"/>
              <a:buChar char=""/>
            </a:pPr>
            <a:r>
              <a:rPr lang="zh-CN" altLang="en-US" sz="2800" b="1" dirty="0" smtClean="0">
                <a:solidFill>
                  <a:schemeClr val="tx2"/>
                </a:solidFill>
                <a:ea typeface="宋体-PUA" pitchFamily="2" charset="-122"/>
              </a:rPr>
              <a:t>在高校党组织结构中处于承上启下的关键位置</a:t>
            </a:r>
            <a:endParaRPr lang="zh-CN" altLang="en-US" sz="2800" b="1" dirty="0" smtClean="0">
              <a:solidFill>
                <a:schemeClr val="tx2"/>
              </a:solidFill>
              <a:ea typeface="宋体-PUA" pitchFamily="2" charset="-122"/>
            </a:endParaRPr>
          </a:p>
          <a:p>
            <a:pPr eaLnBrk="1" hangingPunct="1">
              <a:buFont typeface="Wingdings" panose="05000000000000000000" charset="0"/>
              <a:buChar char=""/>
            </a:pPr>
            <a:r>
              <a:rPr lang="zh-CN" altLang="en-US" sz="2800" b="1" dirty="0" smtClean="0">
                <a:solidFill>
                  <a:schemeClr val="tx2"/>
                </a:solidFill>
                <a:ea typeface="宋体-PUA" pitchFamily="2" charset="-122"/>
              </a:rPr>
              <a:t>是教育和团结广大师生员工的政治核心</a:t>
            </a:r>
            <a:endParaRPr lang="zh-CN" altLang="en-US" sz="2800" b="1" dirty="0" smtClean="0">
              <a:solidFill>
                <a:schemeClr val="tx2"/>
              </a:solidFill>
              <a:ea typeface="宋体-PUA" pitchFamily="2" charset="-122"/>
            </a:endParaRPr>
          </a:p>
          <a:p>
            <a:pPr eaLnBrk="1" hangingPunct="1">
              <a:buFont typeface="Wingdings" panose="05000000000000000000" charset="0"/>
              <a:buChar char=""/>
            </a:pPr>
            <a:r>
              <a:rPr lang="zh-CN" altLang="en-US" sz="2800" b="1" dirty="0" smtClean="0">
                <a:solidFill>
                  <a:schemeClr val="tx2"/>
                </a:solidFill>
                <a:ea typeface="宋体-PUA" pitchFamily="2" charset="-122"/>
              </a:rPr>
              <a:t>是党在高校教学、科研、管理的战斗堡垒</a:t>
            </a:r>
            <a:endParaRPr lang="zh-CN" altLang="en-US" sz="2800" b="1" dirty="0" smtClean="0">
              <a:solidFill>
                <a:schemeClr val="tx2"/>
              </a:solidFill>
              <a:ea typeface="宋体-PUA" pitchFamily="2" charset="-122"/>
            </a:endParaRPr>
          </a:p>
          <a:p>
            <a:pPr eaLnBrk="1" hangingPunct="1">
              <a:buFont typeface="Wingdings" panose="05000000000000000000" charset="0"/>
              <a:buChar char=""/>
            </a:pPr>
            <a:r>
              <a:rPr lang="zh-CN" altLang="en-US" sz="2800" b="1" dirty="0" smtClean="0">
                <a:solidFill>
                  <a:schemeClr val="tx2"/>
                </a:solidFill>
                <a:ea typeface="宋体-PUA" pitchFamily="2" charset="-122"/>
              </a:rPr>
              <a:t>发挥政治核心和保证监督作用</a:t>
            </a:r>
            <a:endParaRPr lang="zh-CN" altLang="en-US" sz="2800" b="1" dirty="0" smtClean="0">
              <a:solidFill>
                <a:schemeClr val="tx2"/>
              </a:solidFill>
              <a:ea typeface="宋体-PUA" pitchFamily="2" charset="-122"/>
            </a:endParaRPr>
          </a:p>
          <a:p>
            <a:pPr eaLnBrk="1" hangingPunct="1">
              <a:buFont typeface="Wingdings" panose="05000000000000000000" charset="0"/>
              <a:buChar char=""/>
            </a:pPr>
            <a:endParaRPr lang="zh-CN" altLang="en-US" sz="2800" b="1" dirty="0" smtClean="0">
              <a:ea typeface="宋体-PUA" pitchFamily="2" charset="-122"/>
            </a:endParaRPr>
          </a:p>
          <a:p>
            <a:pPr eaLnBrk="1" hangingPunct="1"/>
            <a:r>
              <a:rPr lang="zh-CN" altLang="en-US" sz="2800" b="1" dirty="0" smtClean="0">
                <a:solidFill>
                  <a:srgbClr val="FF3300"/>
                </a:solidFill>
                <a:ea typeface="华文隶书" panose="02010800040101010101" pitchFamily="2" charset="-122"/>
              </a:rPr>
              <a:t>院系级党组织的工作体制和运行机制是当前加强高校党的建设要解决的一个重要问题</a:t>
            </a:r>
            <a:endParaRPr lang="zh-CN" altLang="en-US" sz="2800" b="1" dirty="0" smtClean="0">
              <a:ea typeface="宋体-PUA"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3" name="文本框 2"/>
          <p:cNvSpPr txBox="1"/>
          <p:nvPr/>
        </p:nvSpPr>
        <p:spPr>
          <a:xfrm>
            <a:off x="901065" y="1497965"/>
            <a:ext cx="3214370" cy="521970"/>
          </a:xfrm>
          <a:prstGeom prst="rect">
            <a:avLst/>
          </a:prstGeom>
          <a:noFill/>
        </p:spPr>
        <p:txBody>
          <a:bodyPr wrap="square" rtlCol="0">
            <a:spAutoFit/>
          </a:bodyPr>
          <a:p>
            <a:r>
              <a:rPr lang="zh-CN" altLang="en-US" sz="2800" b="1" dirty="0" smtClean="0">
                <a:solidFill>
                  <a:schemeClr val="tx1">
                    <a:lumMod val="65000"/>
                    <a:lumOff val="35000"/>
                  </a:schemeClr>
                </a:solidFill>
                <a:ea typeface="宋体-PUA" pitchFamily="2" charset="-122"/>
                <a:sym typeface="+mn-ea"/>
              </a:rPr>
              <a:t>院系级党组织</a:t>
            </a:r>
            <a:endParaRPr lang="zh-CN" altLang="en-US" sz="2800" b="1" dirty="0" smtClean="0">
              <a:solidFill>
                <a:schemeClr val="tx1">
                  <a:lumMod val="65000"/>
                  <a:lumOff val="35000"/>
                </a:schemeClr>
              </a:solidFill>
              <a:ea typeface="宋体-PUA" pitchFamily="2" charset="-122"/>
              <a:sym typeface="+mn-ea"/>
            </a:endParaRPr>
          </a:p>
        </p:txBody>
      </p:sp>
      <p:pic>
        <p:nvPicPr>
          <p:cNvPr id="24" name="内容占位符 16"/>
          <p:cNvPicPr>
            <a:picLocks noChangeAspect="1"/>
          </p:cNvPicPr>
          <p:nvPr/>
        </p:nvPicPr>
        <p:blipFill>
          <a:blip r:embed="rId1"/>
          <a:stretch>
            <a:fillRect/>
          </a:stretch>
        </p:blipFill>
        <p:spPr>
          <a:xfrm>
            <a:off x="7915275" y="555625"/>
            <a:ext cx="598805" cy="807720"/>
          </a:xfrm>
          <a:prstGeom prst="rect">
            <a:avLst/>
          </a:prstGeom>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 calcmode="lin" valueType="num">
                                      <p:cBhvr additive="base">
                                        <p:cTn id="1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anim calcmode="lin" valueType="num">
                                      <p:cBhvr additive="base">
                                        <p:cTn id="23"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1056640" y="953770"/>
            <a:ext cx="7886700" cy="1325880"/>
          </a:xfrm>
        </p:spPr>
        <p:txBody>
          <a:bodyPr/>
          <a:p>
            <a:r>
              <a:rPr lang="zh-CN" altLang="en-US" b="1" dirty="0" smtClean="0">
                <a:solidFill>
                  <a:schemeClr val="tx1">
                    <a:lumMod val="65000"/>
                    <a:lumOff val="35000"/>
                  </a:schemeClr>
                </a:solidFill>
                <a:ea typeface="楷体_GB2312" pitchFamily="49" charset="-122"/>
                <a:sym typeface="+mn-ea"/>
              </a:rPr>
              <a:t>院系级党组织的作用主要体现在</a:t>
            </a:r>
            <a:endParaRPr lang="zh-CN" altLang="en-US" b="1" dirty="0" smtClean="0">
              <a:solidFill>
                <a:schemeClr val="tx1">
                  <a:lumMod val="65000"/>
                  <a:lumOff val="35000"/>
                </a:schemeClr>
              </a:solidFill>
              <a:ea typeface="楷体_GB2312" pitchFamily="49" charset="-122"/>
              <a:sym typeface="+mn-ea"/>
            </a:endParaRPr>
          </a:p>
        </p:txBody>
      </p:sp>
      <p:sp>
        <p:nvSpPr>
          <p:cNvPr id="29699" name="Rectangle 3"/>
          <p:cNvSpPr>
            <a:spLocks noGrp="1" noChangeArrowheads="1"/>
          </p:cNvSpPr>
          <p:nvPr>
            <p:ph idx="4294967295"/>
          </p:nvPr>
        </p:nvSpPr>
        <p:spPr>
          <a:xfrm>
            <a:off x="1151890" y="1769110"/>
            <a:ext cx="7886700" cy="4351655"/>
          </a:xfrm>
        </p:spPr>
        <p:txBody>
          <a:bodyPr/>
          <a:lstStyle/>
          <a:p>
            <a:pPr algn="ctr" eaLnBrk="1" hangingPunct="1">
              <a:buFontTx/>
              <a:buNone/>
            </a:pPr>
            <a:endParaRPr lang="zh-CN" altLang="en-US" sz="2000" b="1" dirty="0" smtClean="0"/>
          </a:p>
          <a:p>
            <a:pPr eaLnBrk="1" hangingPunct="1">
              <a:spcBef>
                <a:spcPts val="1200"/>
              </a:spcBef>
              <a:spcAft>
                <a:spcPts val="600"/>
              </a:spcAft>
              <a:buFont typeface="Wingdings" panose="05000000000000000000" charset="0"/>
              <a:buChar char=""/>
            </a:pPr>
            <a:r>
              <a:rPr lang="zh-CN" altLang="en-US" sz="2800" b="1" dirty="0" smtClean="0">
                <a:solidFill>
                  <a:schemeClr val="tx2"/>
                </a:solidFill>
                <a:ea typeface="宋体-PUA" pitchFamily="2" charset="-122"/>
              </a:rPr>
              <a:t>决策前要为行政把握方向，出谋划策 </a:t>
            </a:r>
            <a:endParaRPr lang="zh-CN" altLang="en-US" sz="2800" b="1" dirty="0" smtClean="0">
              <a:solidFill>
                <a:schemeClr val="tx2"/>
              </a:solidFill>
              <a:ea typeface="宋体-PUA" pitchFamily="2" charset="-122"/>
            </a:endParaRPr>
          </a:p>
          <a:p>
            <a:pPr eaLnBrk="1" hangingPunct="1">
              <a:spcBef>
                <a:spcPts val="1200"/>
              </a:spcBef>
              <a:spcAft>
                <a:spcPts val="600"/>
              </a:spcAft>
              <a:buFont typeface="Wingdings" panose="05000000000000000000" charset="0"/>
              <a:buChar char=""/>
            </a:pPr>
            <a:r>
              <a:rPr lang="zh-CN" altLang="en-US" sz="2800" b="1" dirty="0" smtClean="0">
                <a:solidFill>
                  <a:schemeClr val="tx2"/>
                </a:solidFill>
                <a:ea typeface="宋体-PUA" pitchFamily="2" charset="-122"/>
              </a:rPr>
              <a:t>决策时要为行政排除干扰，撑腰鼓劲 </a:t>
            </a:r>
            <a:endParaRPr lang="zh-CN" altLang="en-US" sz="2800" b="1" dirty="0" smtClean="0">
              <a:solidFill>
                <a:schemeClr val="tx2"/>
              </a:solidFill>
              <a:ea typeface="宋体-PUA" pitchFamily="2" charset="-122"/>
            </a:endParaRPr>
          </a:p>
          <a:p>
            <a:pPr eaLnBrk="1" hangingPunct="1">
              <a:spcBef>
                <a:spcPts val="1200"/>
              </a:spcBef>
              <a:spcAft>
                <a:spcPts val="600"/>
              </a:spcAft>
              <a:buFont typeface="Wingdings" panose="05000000000000000000" charset="0"/>
              <a:buChar char=""/>
            </a:pPr>
            <a:r>
              <a:rPr lang="zh-CN" altLang="en-US" sz="2800" b="1" dirty="0" smtClean="0">
                <a:solidFill>
                  <a:schemeClr val="tx2"/>
                </a:solidFill>
                <a:ea typeface="宋体-PUA" pitchFamily="2" charset="-122"/>
              </a:rPr>
              <a:t>决策后要给行政拾遗补缺，排忧解难</a:t>
            </a:r>
            <a:endParaRPr lang="zh-CN" altLang="en-US" sz="2800" b="1" dirty="0" smtClean="0">
              <a:solidFill>
                <a:schemeClr val="tx2"/>
              </a:solidFill>
              <a:ea typeface="宋体-PUA" pitchFamily="2" charset="-122"/>
            </a:endParaRPr>
          </a:p>
          <a:p>
            <a:pPr eaLnBrk="1" hangingPunct="1">
              <a:spcBef>
                <a:spcPts val="1200"/>
              </a:spcBef>
              <a:spcAft>
                <a:spcPts val="600"/>
              </a:spcAft>
              <a:buFont typeface="Wingdings" panose="05000000000000000000" charset="0"/>
              <a:buChar char=""/>
            </a:pPr>
            <a:r>
              <a:rPr lang="zh-CN" altLang="en-US" sz="2800" b="1" dirty="0" smtClean="0">
                <a:solidFill>
                  <a:schemeClr val="tx2"/>
                </a:solidFill>
                <a:ea typeface="宋体-PUA" pitchFamily="2" charset="-122"/>
              </a:rPr>
              <a:t>有失误要替行政遮风挡雨，共谋发展</a:t>
            </a:r>
            <a:endParaRPr lang="zh-CN" altLang="en-US" sz="2800" b="1" dirty="0" smtClean="0">
              <a:solidFill>
                <a:schemeClr val="tx2"/>
              </a:solidFill>
              <a:ea typeface="宋体-PUA" pitchFamily="2" charset="-122"/>
            </a:endParaRPr>
          </a:p>
          <a:p>
            <a:pPr eaLnBrk="1" hangingPunct="1">
              <a:spcBef>
                <a:spcPts val="1200"/>
              </a:spcBef>
              <a:spcAft>
                <a:spcPts val="600"/>
              </a:spcAft>
              <a:buFont typeface="Wingdings" panose="05000000000000000000" charset="0"/>
              <a:buChar char=""/>
            </a:pPr>
            <a:r>
              <a:rPr lang="zh-CN" altLang="en-US" sz="2800" b="1" dirty="0" smtClean="0">
                <a:solidFill>
                  <a:schemeClr val="tx2"/>
                </a:solidFill>
                <a:ea typeface="宋体-PUA" pitchFamily="2" charset="-122"/>
              </a:rPr>
              <a:t>有成绩要帮行政总结经验，再上台阶</a:t>
            </a:r>
            <a:endParaRPr lang="zh-CN" altLang="en-US" sz="2800" b="1" dirty="0" smtClean="0">
              <a:solidFill>
                <a:schemeClr val="tx2"/>
              </a:solidFill>
              <a:ea typeface="宋体-PUA" pitchFamily="2"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24" name="内容占位符 16"/>
          <p:cNvPicPr>
            <a:picLocks noChangeAspect="1"/>
          </p:cNvPicPr>
          <p:nvPr/>
        </p:nvPicPr>
        <p:blipFill>
          <a:blip r:embed="rId1"/>
          <a:stretch>
            <a:fillRect/>
          </a:stretch>
        </p:blipFill>
        <p:spPr>
          <a:xfrm>
            <a:off x="8044180" y="503555"/>
            <a:ext cx="598805" cy="807720"/>
          </a:xfrm>
          <a:prstGeom prst="rect">
            <a:avLst/>
          </a:prstGeom>
          <a:effec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additive="base">
                                        <p:cTn id="7"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anim calcmode="lin" valueType="num">
                                      <p:cBhvr additive="base">
                                        <p:cTn id="11"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anim calcmode="lin" valueType="num">
                                      <p:cBhvr additive="base">
                                        <p:cTn id="1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699">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 calcmode="lin" valueType="num">
                                      <p:cBhvr additive="base">
                                        <p:cTn id="19"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 calcmode="lin" valueType="num">
                                      <p:cBhvr additive="base">
                                        <p:cTn id="23"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24" name="内容占位符 16"/>
          <p:cNvPicPr>
            <a:picLocks noChangeAspect="1"/>
          </p:cNvPicPr>
          <p:nvPr/>
        </p:nvPicPr>
        <p:blipFill>
          <a:blip r:embed="rId1"/>
          <a:stretch>
            <a:fillRect/>
          </a:stretch>
        </p:blipFill>
        <p:spPr>
          <a:xfrm>
            <a:off x="8035925" y="451485"/>
            <a:ext cx="598805" cy="807720"/>
          </a:xfrm>
          <a:prstGeom prst="rect">
            <a:avLst/>
          </a:prstGeom>
          <a:effectLst/>
        </p:spPr>
      </p:pic>
      <p:sp>
        <p:nvSpPr>
          <p:cNvPr id="6" name="圆角矩形 5"/>
          <p:cNvSpPr/>
          <p:nvPr/>
        </p:nvSpPr>
        <p:spPr>
          <a:xfrm>
            <a:off x="145415" y="1998980"/>
            <a:ext cx="2528570" cy="3504565"/>
          </a:xfrm>
          <a:prstGeom prst="roundRect">
            <a:avLst/>
          </a:prstGeom>
          <a:solidFill>
            <a:srgbClr val="C00000"/>
          </a:solidFill>
          <a:ln>
            <a:noFill/>
          </a:ln>
          <a:effectLst>
            <a:outerShdw blurRad="12700" dist="12700" dir="2700000" algn="tl" rotWithShape="0">
              <a:srgbClr val="B10E1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rPr>
              <a:t>高校基层</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endParaRPr>
          </a:p>
          <a:p>
            <a:pPr algn="ct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rPr>
              <a:t>组织建设</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endParaRPr>
          </a:p>
          <a:p>
            <a:pPr algn="ctr"/>
            <a:r>
              <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sym typeface="+mn-ea"/>
              </a:rPr>
              <a:t>基本要求</a:t>
            </a:r>
            <a:endParaRPr lang="zh-CN" altLang="zh-CN" sz="3600" dirty="0" smtClean="0">
              <a:gradFill>
                <a:gsLst>
                  <a:gs pos="0">
                    <a:schemeClr val="bg1"/>
                  </a:gs>
                  <a:gs pos="63000">
                    <a:schemeClr val="accent4">
                      <a:lumMod val="20000"/>
                      <a:lumOff val="80000"/>
                    </a:schemeClr>
                  </a:gs>
                </a:gsLst>
                <a:lin ang="5400000" scaled="0"/>
              </a:gradFill>
              <a:effectLst/>
              <a:latin typeface="思源黑体 CN Bold" panose="020B0800000000000000" pitchFamily="34" charset="-122"/>
              <a:ea typeface="思源黑体 CN Bold" panose="020B0800000000000000" pitchFamily="34" charset="-122"/>
            </a:endParaRPr>
          </a:p>
        </p:txBody>
      </p:sp>
      <p:sp>
        <p:nvSpPr>
          <p:cNvPr id="14" name="矩形 13"/>
          <p:cNvSpPr/>
          <p:nvPr/>
        </p:nvSpPr>
        <p:spPr>
          <a:xfrm>
            <a:off x="2887345" y="2110105"/>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230880" y="5895975"/>
            <a:ext cx="4161790" cy="460375"/>
          </a:xfrm>
          <a:prstGeom prst="rect">
            <a:avLst/>
          </a:prstGeom>
          <a:noFill/>
        </p:spPr>
        <p:txBody>
          <a:bodyPr wrap="none" rtlCol="0" anchor="t">
            <a:spAutoFit/>
          </a:bodyPr>
          <a:p>
            <a:pPr algn="l"/>
            <a:r>
              <a:rPr lang="zh-CN" altLang="en-US" sz="2400" b="1" dirty="0" smtClean="0">
                <a:solidFill>
                  <a:schemeClr val="tx2"/>
                </a:solidFill>
                <a:ea typeface="宋体-PUA" pitchFamily="2" charset="-122"/>
                <a:sym typeface="+mn-ea"/>
              </a:rPr>
              <a:t>不断推进基层党组织工作创新</a:t>
            </a:r>
            <a:endParaRPr lang="zh-CN" altLang="en-US" sz="2400" dirty="0" smtClean="0">
              <a:latin typeface="思源黑体 CN Medium" panose="020B0600000000000000" pitchFamily="34" charset="-122"/>
              <a:ea typeface="思源黑体 CN Medium" panose="020B0600000000000000" pitchFamily="34" charset="-122"/>
            </a:endParaRPr>
          </a:p>
        </p:txBody>
      </p:sp>
      <p:sp>
        <p:nvSpPr>
          <p:cNvPr id="9" name="矩形 8"/>
          <p:cNvSpPr/>
          <p:nvPr/>
        </p:nvSpPr>
        <p:spPr>
          <a:xfrm>
            <a:off x="2887345" y="1145540"/>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3230880" y="2921635"/>
            <a:ext cx="4161790" cy="829945"/>
          </a:xfrm>
          <a:prstGeom prst="rect">
            <a:avLst/>
          </a:prstGeom>
          <a:noFill/>
        </p:spPr>
        <p:txBody>
          <a:bodyPr wrap="none" rtlCol="0" anchor="t">
            <a:spAutoFit/>
          </a:bodyPr>
          <a:p>
            <a:pPr algn="l"/>
            <a:r>
              <a:rPr lang="zh-CN" altLang="en-US" sz="2400" b="1" dirty="0" smtClean="0">
                <a:solidFill>
                  <a:schemeClr val="tx2"/>
                </a:solidFill>
                <a:ea typeface="宋体-PUA" pitchFamily="2" charset="-122"/>
                <a:sym typeface="+mn-ea"/>
              </a:rPr>
              <a:t>不断加强组织建设和青年教师</a:t>
            </a:r>
            <a:endParaRPr lang="zh-CN" altLang="en-US" sz="2400" b="1" dirty="0" smtClean="0">
              <a:solidFill>
                <a:schemeClr val="tx2"/>
              </a:solidFill>
              <a:ea typeface="宋体-PUA" pitchFamily="2" charset="-122"/>
              <a:sym typeface="+mn-ea"/>
            </a:endParaRPr>
          </a:p>
          <a:p>
            <a:pPr algn="l"/>
            <a:r>
              <a:rPr lang="zh-CN" altLang="en-US" sz="2400" b="1" dirty="0" smtClean="0">
                <a:solidFill>
                  <a:schemeClr val="tx2"/>
                </a:solidFill>
                <a:ea typeface="宋体-PUA" pitchFamily="2" charset="-122"/>
                <a:sym typeface="+mn-ea"/>
              </a:rPr>
              <a:t>党员队伍建设</a:t>
            </a:r>
            <a:endParaRPr lang="zh-CN" altLang="en-US" sz="2400" dirty="0" smtClean="0">
              <a:latin typeface="思源黑体 CN Medium" panose="020B0600000000000000" pitchFamily="34" charset="-122"/>
              <a:ea typeface="思源黑体 CN Medium" panose="020B0600000000000000" pitchFamily="34" charset="-122"/>
            </a:endParaRPr>
          </a:p>
        </p:txBody>
      </p:sp>
      <p:sp>
        <p:nvSpPr>
          <p:cNvPr id="11" name="矩形 10"/>
          <p:cNvSpPr/>
          <p:nvPr/>
        </p:nvSpPr>
        <p:spPr>
          <a:xfrm>
            <a:off x="2887345" y="5840730"/>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3230880" y="2223770"/>
            <a:ext cx="3549650" cy="460375"/>
          </a:xfrm>
          <a:prstGeom prst="rect">
            <a:avLst/>
          </a:prstGeom>
          <a:noFill/>
        </p:spPr>
        <p:txBody>
          <a:bodyPr wrap="none" rtlCol="0" anchor="t">
            <a:spAutoFit/>
          </a:bodyPr>
          <a:p>
            <a:pPr algn="l"/>
            <a:r>
              <a:rPr lang="zh-CN" altLang="en-US" sz="2400" b="1" dirty="0" smtClean="0">
                <a:solidFill>
                  <a:schemeClr val="tx2"/>
                </a:solidFill>
                <a:ea typeface="宋体-PUA" pitchFamily="2" charset="-122"/>
                <a:sym typeface="+mn-ea"/>
              </a:rPr>
              <a:t>不断优化基层党组织设置</a:t>
            </a:r>
            <a:endParaRPr lang="zh-CN" altLang="en-US" sz="2400" dirty="0" smtClean="0">
              <a:latin typeface="思源黑体 CN Medium" panose="020B0600000000000000" pitchFamily="34" charset="-122"/>
              <a:ea typeface="思源黑体 CN Medium" panose="020B0600000000000000" pitchFamily="34" charset="-122"/>
            </a:endParaRPr>
          </a:p>
        </p:txBody>
      </p:sp>
      <p:sp>
        <p:nvSpPr>
          <p:cNvPr id="13" name="矩形 12"/>
          <p:cNvSpPr/>
          <p:nvPr/>
        </p:nvSpPr>
        <p:spPr>
          <a:xfrm>
            <a:off x="2887345" y="2992755"/>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230880" y="1259205"/>
            <a:ext cx="3855720" cy="460375"/>
          </a:xfrm>
          <a:prstGeom prst="rect">
            <a:avLst/>
          </a:prstGeom>
          <a:noFill/>
        </p:spPr>
        <p:txBody>
          <a:bodyPr wrap="none" rtlCol="0" anchor="t">
            <a:spAutoFit/>
          </a:bodyPr>
          <a:p>
            <a:r>
              <a:rPr lang="zh-CN" altLang="en-US" sz="2400" b="1" dirty="0" smtClean="0">
                <a:solidFill>
                  <a:schemeClr val="tx2"/>
                </a:solidFill>
                <a:ea typeface="宋体-PUA" pitchFamily="2" charset="-122"/>
                <a:sym typeface="+mn-ea"/>
              </a:rPr>
              <a:t>不断扩大基层党组织覆盖面</a:t>
            </a:r>
            <a:endParaRPr lang="zh-CN" altLang="en-US" sz="2400" dirty="0" smtClean="0">
              <a:latin typeface="思源黑体 CN Medium" panose="020B0600000000000000" pitchFamily="34" charset="-122"/>
              <a:ea typeface="思源黑体 CN Medium" panose="020B0600000000000000" pitchFamily="34" charset="-122"/>
            </a:endParaRPr>
          </a:p>
        </p:txBody>
      </p:sp>
      <p:sp>
        <p:nvSpPr>
          <p:cNvPr id="16" name="矩形 15"/>
          <p:cNvSpPr/>
          <p:nvPr/>
        </p:nvSpPr>
        <p:spPr>
          <a:xfrm>
            <a:off x="2887345" y="3986530"/>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3230880" y="4100195"/>
            <a:ext cx="4467860" cy="460375"/>
          </a:xfrm>
          <a:prstGeom prst="rect">
            <a:avLst/>
          </a:prstGeom>
          <a:noFill/>
        </p:spPr>
        <p:txBody>
          <a:bodyPr wrap="none" rtlCol="0" anchor="t">
            <a:spAutoFit/>
          </a:bodyPr>
          <a:p>
            <a:pPr algn="l"/>
            <a:r>
              <a:rPr lang="zh-CN" altLang="en-US" sz="2400" b="1" dirty="0" smtClean="0">
                <a:solidFill>
                  <a:schemeClr val="tx2"/>
                </a:solidFill>
                <a:ea typeface="宋体-PUA" pitchFamily="2" charset="-122"/>
                <a:sym typeface="+mn-ea"/>
              </a:rPr>
              <a:t>不断加强在学生中发展党员工作</a:t>
            </a:r>
            <a:endParaRPr lang="zh-CN" altLang="en-US" sz="2400" dirty="0" smtClean="0">
              <a:latin typeface="思源黑体 CN Medium" panose="020B0600000000000000" pitchFamily="34" charset="-122"/>
              <a:ea typeface="思源黑体 CN Medium" panose="020B0600000000000000" pitchFamily="34" charset="-122"/>
            </a:endParaRPr>
          </a:p>
        </p:txBody>
      </p:sp>
      <p:sp>
        <p:nvSpPr>
          <p:cNvPr id="18" name="矩形 17"/>
          <p:cNvSpPr/>
          <p:nvPr/>
        </p:nvSpPr>
        <p:spPr>
          <a:xfrm>
            <a:off x="2887345" y="4816475"/>
            <a:ext cx="5594985" cy="687070"/>
          </a:xfrm>
          <a:prstGeom prst="rect">
            <a:avLst/>
          </a:prstGeom>
          <a:noFill/>
          <a:ln>
            <a:solidFill>
              <a:srgbClr val="B10E1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3178810" y="4745355"/>
            <a:ext cx="5386070" cy="829945"/>
          </a:xfrm>
          <a:prstGeom prst="rect">
            <a:avLst/>
          </a:prstGeom>
          <a:noFill/>
        </p:spPr>
        <p:txBody>
          <a:bodyPr wrap="none" rtlCol="0" anchor="t">
            <a:spAutoFit/>
          </a:bodyPr>
          <a:p>
            <a:pPr algn="l"/>
            <a:r>
              <a:rPr lang="zh-CN" altLang="en-US" sz="2400" b="1" dirty="0" smtClean="0">
                <a:solidFill>
                  <a:schemeClr val="tx2"/>
                </a:solidFill>
                <a:ea typeface="宋体-PUA" pitchFamily="2" charset="-122"/>
                <a:sym typeface="+mn-ea"/>
              </a:rPr>
              <a:t>高度重视高校基层党组织负责人的选拔</a:t>
            </a:r>
            <a:endParaRPr lang="zh-CN" altLang="en-US" sz="2400" b="1" dirty="0" smtClean="0">
              <a:solidFill>
                <a:schemeClr val="tx2"/>
              </a:solidFill>
              <a:ea typeface="宋体-PUA" pitchFamily="2" charset="-122"/>
              <a:sym typeface="+mn-ea"/>
            </a:endParaRPr>
          </a:p>
          <a:p>
            <a:pPr algn="l"/>
            <a:r>
              <a:rPr lang="zh-CN" altLang="en-US" sz="2400" b="1" dirty="0" smtClean="0">
                <a:solidFill>
                  <a:schemeClr val="tx2"/>
                </a:solidFill>
                <a:ea typeface="宋体-PUA" pitchFamily="2" charset="-122"/>
                <a:sym typeface="+mn-ea"/>
              </a:rPr>
              <a:t>和培养</a:t>
            </a:r>
            <a:r>
              <a:rPr lang="zh-CN" altLang="en-US" sz="2400" b="1" dirty="0" smtClean="0">
                <a:solidFill>
                  <a:schemeClr val="tx2"/>
                </a:solidFill>
                <a:ea typeface="宋体-PUA" pitchFamily="2" charset="-122"/>
                <a:sym typeface="+mn-ea"/>
              </a:rPr>
              <a:t>不断扩大基层党组织覆盖面</a:t>
            </a:r>
            <a:endParaRPr lang="zh-CN" altLang="en-US" sz="2400" dirty="0" smtClean="0">
              <a:latin typeface="思源黑体 CN Medium" panose="020B0600000000000000" pitchFamily="34" charset="-122"/>
              <a:ea typeface="思源黑体 CN Medium" panose="020B0600000000000000" pitchFamily="34"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857250" y="118110"/>
            <a:ext cx="7886700" cy="1325880"/>
          </a:xfrm>
        </p:spPr>
        <p:txBody>
          <a:bodyPr/>
          <a:p>
            <a:r>
              <a:rPr lang="zh-CN" altLang="en-US"/>
              <a:t>目录</a:t>
            </a:r>
            <a:endParaRPr lang="zh-CN" altLang="en-US"/>
          </a:p>
        </p:txBody>
      </p:sp>
      <p:sp>
        <p:nvSpPr>
          <p:cNvPr id="109" name="矩形 108"/>
          <p:cNvSpPr/>
          <p:nvPr/>
        </p:nvSpPr>
        <p:spPr>
          <a:xfrm>
            <a:off x="1142976" y="2657299"/>
            <a:ext cx="7500990" cy="785818"/>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3" name="TextBox 92"/>
          <p:cNvSpPr txBox="1"/>
          <p:nvPr/>
        </p:nvSpPr>
        <p:spPr>
          <a:xfrm>
            <a:off x="1857357" y="2612120"/>
            <a:ext cx="6500857" cy="829945"/>
          </a:xfrm>
          <a:prstGeom prst="rect">
            <a:avLst/>
          </a:prstGeom>
          <a:noFill/>
        </p:spPr>
        <p:txBody>
          <a:bodyPr wrap="square" rtlCol="0">
            <a:spAutoFit/>
          </a:bodyPr>
          <a:lstStyle/>
          <a:p>
            <a:r>
              <a:rPr lang="zh-CN" altLang="en-US" sz="2400" b="1" dirty="0" smtClean="0">
                <a:solidFill>
                  <a:schemeClr val="tx2"/>
                </a:solidFill>
                <a:latin typeface="黑体" panose="02010609060101010101" pitchFamily="49" charset="-122"/>
                <a:ea typeface="黑体" panose="02010609060101010101" pitchFamily="49" charset="-122"/>
              </a:rPr>
              <a:t>毫不动摇地坚持党对高校的领导</a:t>
            </a:r>
            <a:r>
              <a:rPr lang="zh-CN" altLang="en-US" sz="2400" b="1" smtClean="0">
                <a:solidFill>
                  <a:schemeClr val="tx2"/>
                </a:solidFill>
                <a:latin typeface="黑体" panose="02010609060101010101" pitchFamily="49" charset="-122"/>
                <a:ea typeface="黑体" panose="02010609060101010101" pitchFamily="49" charset="-122"/>
              </a:rPr>
              <a:t>，牢牢把握</a:t>
            </a:r>
            <a:r>
              <a:rPr lang="zh-CN" altLang="en-US" sz="2400" b="1" dirty="0" smtClean="0">
                <a:solidFill>
                  <a:schemeClr val="tx2"/>
                </a:solidFill>
                <a:latin typeface="黑体" panose="02010609060101010101" pitchFamily="49" charset="-122"/>
                <a:ea typeface="黑体" panose="02010609060101010101" pitchFamily="49" charset="-122"/>
              </a:rPr>
              <a:t>社会主义办学方向</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110" name="五边形 109"/>
          <p:cNvSpPr/>
          <p:nvPr/>
        </p:nvSpPr>
        <p:spPr>
          <a:xfrm>
            <a:off x="642910" y="2728737"/>
            <a:ext cx="1000132" cy="642942"/>
          </a:xfrm>
          <a:prstGeom prst="homePlate">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1" name="TextBox 110"/>
          <p:cNvSpPr txBox="1"/>
          <p:nvPr/>
        </p:nvSpPr>
        <p:spPr>
          <a:xfrm>
            <a:off x="857224" y="2871613"/>
            <a:ext cx="1000132" cy="398780"/>
          </a:xfrm>
          <a:prstGeom prst="rect">
            <a:avLst/>
          </a:prstGeom>
          <a:noFill/>
        </p:spPr>
        <p:txBody>
          <a:bodyPr wrap="square" rtlCol="0">
            <a:spAutoFit/>
          </a:bodyPr>
          <a:lstStyle/>
          <a:p>
            <a:r>
              <a:rPr lang="zh-CN" altLang="en-US" sz="2000" b="1" dirty="0" smtClean="0">
                <a:solidFill>
                  <a:schemeClr val="bg1"/>
                </a:solidFill>
              </a:rPr>
              <a:t>二</a:t>
            </a:r>
            <a:endParaRPr lang="zh-CN" altLang="en-US" b="1" dirty="0">
              <a:solidFill>
                <a:schemeClr val="bg1"/>
              </a:solidFill>
            </a:endParaRPr>
          </a:p>
        </p:txBody>
      </p:sp>
      <p:sp>
        <p:nvSpPr>
          <p:cNvPr id="115" name="矩形 114"/>
          <p:cNvSpPr/>
          <p:nvPr/>
        </p:nvSpPr>
        <p:spPr>
          <a:xfrm>
            <a:off x="1142976" y="4800439"/>
            <a:ext cx="7500990" cy="8572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6" name="五边形 115"/>
          <p:cNvSpPr/>
          <p:nvPr/>
        </p:nvSpPr>
        <p:spPr>
          <a:xfrm>
            <a:off x="642910" y="4871877"/>
            <a:ext cx="1000132" cy="642942"/>
          </a:xfrm>
          <a:prstGeom prst="homePlate">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7" name="TextBox 116"/>
          <p:cNvSpPr txBox="1"/>
          <p:nvPr/>
        </p:nvSpPr>
        <p:spPr>
          <a:xfrm>
            <a:off x="785786" y="5014753"/>
            <a:ext cx="1000132" cy="368300"/>
          </a:xfrm>
          <a:prstGeom prst="rect">
            <a:avLst/>
          </a:prstGeom>
          <a:noFill/>
        </p:spPr>
        <p:txBody>
          <a:bodyPr wrap="square" rtlCol="0">
            <a:spAutoFit/>
          </a:bodyPr>
          <a:lstStyle/>
          <a:p>
            <a:r>
              <a:rPr lang="zh-CN" altLang="en-US" b="1" dirty="0" smtClean="0">
                <a:solidFill>
                  <a:schemeClr val="bg1"/>
                </a:solidFill>
              </a:rPr>
              <a:t>四</a:t>
            </a:r>
            <a:endParaRPr lang="zh-CN" altLang="en-US" b="1" dirty="0">
              <a:solidFill>
                <a:schemeClr val="bg1"/>
              </a:solidFill>
            </a:endParaRPr>
          </a:p>
        </p:txBody>
      </p:sp>
      <p:sp>
        <p:nvSpPr>
          <p:cNvPr id="112" name="矩形 111"/>
          <p:cNvSpPr/>
          <p:nvPr/>
        </p:nvSpPr>
        <p:spPr>
          <a:xfrm>
            <a:off x="1142976" y="3728869"/>
            <a:ext cx="7500990" cy="8572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3" name="五边形 112"/>
          <p:cNvSpPr/>
          <p:nvPr/>
        </p:nvSpPr>
        <p:spPr>
          <a:xfrm>
            <a:off x="642910" y="3800307"/>
            <a:ext cx="1000132" cy="642942"/>
          </a:xfrm>
          <a:prstGeom prst="homePlate">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14" name="TextBox 113"/>
          <p:cNvSpPr txBox="1"/>
          <p:nvPr/>
        </p:nvSpPr>
        <p:spPr>
          <a:xfrm>
            <a:off x="785786" y="3943183"/>
            <a:ext cx="1000132" cy="398780"/>
          </a:xfrm>
          <a:prstGeom prst="rect">
            <a:avLst/>
          </a:prstGeom>
          <a:noFill/>
        </p:spPr>
        <p:txBody>
          <a:bodyPr wrap="square" rtlCol="0">
            <a:spAutoFit/>
          </a:bodyPr>
          <a:lstStyle/>
          <a:p>
            <a:r>
              <a:rPr lang="zh-CN" altLang="en-US" sz="2000" b="1" dirty="0" smtClean="0">
                <a:solidFill>
                  <a:schemeClr val="bg1"/>
                </a:solidFill>
              </a:rPr>
              <a:t>三</a:t>
            </a:r>
            <a:endParaRPr lang="zh-CN" altLang="en-US" sz="2000" b="1" dirty="0">
              <a:solidFill>
                <a:schemeClr val="bg1"/>
              </a:solidFill>
            </a:endParaRPr>
          </a:p>
        </p:txBody>
      </p:sp>
      <p:sp>
        <p:nvSpPr>
          <p:cNvPr id="97" name="矩形 96"/>
          <p:cNvSpPr/>
          <p:nvPr/>
        </p:nvSpPr>
        <p:spPr>
          <a:xfrm>
            <a:off x="1142976" y="1585729"/>
            <a:ext cx="7500990" cy="8572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2" name="TextBox 91"/>
          <p:cNvSpPr txBox="1"/>
          <p:nvPr/>
        </p:nvSpPr>
        <p:spPr>
          <a:xfrm>
            <a:off x="1857357" y="1599288"/>
            <a:ext cx="6715171" cy="829945"/>
          </a:xfrm>
          <a:prstGeom prst="rect">
            <a:avLst/>
          </a:prstGeom>
          <a:noFill/>
        </p:spPr>
        <p:txBody>
          <a:bodyPr wrap="square" rtlCol="0">
            <a:spAutoFit/>
          </a:bodyPr>
          <a:lstStyle/>
          <a:p>
            <a:r>
              <a:rPr lang="zh-CN" altLang="en-US" sz="2400" b="1" dirty="0" smtClean="0">
                <a:solidFill>
                  <a:schemeClr val="tx2"/>
                </a:solidFill>
                <a:latin typeface="黑体" panose="02010609060101010101" pitchFamily="49" charset="-122"/>
                <a:ea typeface="黑体" panose="02010609060101010101" pitchFamily="49" charset="-122"/>
              </a:rPr>
              <a:t>把习近平总书记党建思想作为加强和改进高校 党建工作的根本遵循和行动指南</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94" name="TextBox 93"/>
          <p:cNvSpPr txBox="1"/>
          <p:nvPr/>
        </p:nvSpPr>
        <p:spPr>
          <a:xfrm>
            <a:off x="1785918" y="3755128"/>
            <a:ext cx="6429420" cy="829945"/>
          </a:xfrm>
          <a:prstGeom prst="rect">
            <a:avLst/>
          </a:prstGeom>
          <a:noFill/>
        </p:spPr>
        <p:txBody>
          <a:bodyPr wrap="square" rtlCol="0">
            <a:spAutoFit/>
          </a:bodyPr>
          <a:lstStyle/>
          <a:p>
            <a:r>
              <a:rPr lang="zh-CN" altLang="en-US" sz="2400" b="1" dirty="0" smtClean="0">
                <a:solidFill>
                  <a:schemeClr val="tx2"/>
                </a:solidFill>
                <a:latin typeface="黑体" panose="02010609060101010101" pitchFamily="49" charset="-122"/>
                <a:ea typeface="黑体" panose="02010609060101010101" pitchFamily="49" charset="-122"/>
              </a:rPr>
              <a:t>不断完善高校党建工作的总体格局，全力推进高校党建工作</a:t>
            </a:r>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95" name="TextBox 94"/>
          <p:cNvSpPr txBox="1"/>
          <p:nvPr/>
        </p:nvSpPr>
        <p:spPr>
          <a:xfrm>
            <a:off x="1785918" y="4800439"/>
            <a:ext cx="6357981" cy="1198880"/>
          </a:xfrm>
          <a:prstGeom prst="rect">
            <a:avLst/>
          </a:prstGeom>
          <a:noFill/>
        </p:spPr>
        <p:txBody>
          <a:bodyPr wrap="square" rtlCol="0">
            <a:spAutoFit/>
          </a:bodyPr>
          <a:lstStyle/>
          <a:p>
            <a:r>
              <a:rPr lang="zh-CN" altLang="en-US" sz="2400" b="1" dirty="0" smtClean="0">
                <a:solidFill>
                  <a:schemeClr val="tx2"/>
                </a:solidFill>
                <a:latin typeface="黑体" panose="02010609060101010101" pitchFamily="49" charset="-122"/>
                <a:ea typeface="黑体" panose="02010609060101010101" pitchFamily="49" charset="-122"/>
              </a:rPr>
              <a:t>紧紧抓住高校党建工作的落脚点，着力加强思想政治工作</a:t>
            </a:r>
            <a:endParaRPr lang="zh-CN" altLang="en-US" sz="2400" b="1" dirty="0" smtClean="0">
              <a:solidFill>
                <a:schemeClr val="tx2"/>
              </a:solidFill>
              <a:latin typeface="黑体" panose="02010609060101010101" pitchFamily="49" charset="-122"/>
              <a:ea typeface="黑体" panose="02010609060101010101" pitchFamily="49" charset="-122"/>
            </a:endParaRPr>
          </a:p>
          <a:p>
            <a:endParaRPr lang="zh-CN" altLang="en-US" sz="2400" b="1" dirty="0">
              <a:solidFill>
                <a:schemeClr val="tx2"/>
              </a:solidFill>
              <a:latin typeface="黑体" panose="02010609060101010101" pitchFamily="49" charset="-122"/>
              <a:ea typeface="黑体" panose="02010609060101010101" pitchFamily="49" charset="-122"/>
            </a:endParaRPr>
          </a:p>
        </p:txBody>
      </p:sp>
      <p:sp>
        <p:nvSpPr>
          <p:cNvPr id="86" name="五边形 85"/>
          <p:cNvSpPr/>
          <p:nvPr/>
        </p:nvSpPr>
        <p:spPr>
          <a:xfrm>
            <a:off x="628940" y="1677487"/>
            <a:ext cx="1000132" cy="642942"/>
          </a:xfrm>
          <a:prstGeom prst="homePlate">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9" name="TextBox 98"/>
          <p:cNvSpPr txBox="1"/>
          <p:nvPr/>
        </p:nvSpPr>
        <p:spPr>
          <a:xfrm>
            <a:off x="857224" y="1800043"/>
            <a:ext cx="1000132" cy="398780"/>
          </a:xfrm>
          <a:prstGeom prst="rect">
            <a:avLst/>
          </a:prstGeom>
          <a:noFill/>
        </p:spPr>
        <p:txBody>
          <a:bodyPr wrap="square" rtlCol="0">
            <a:spAutoFit/>
          </a:bodyPr>
          <a:lstStyle/>
          <a:p>
            <a:r>
              <a:rPr lang="zh-CN" altLang="en-US" sz="2000" b="1" dirty="0" smtClean="0">
                <a:solidFill>
                  <a:schemeClr val="bg1"/>
                </a:solidFill>
              </a:rPr>
              <a:t>一</a:t>
            </a:r>
            <a:endParaRPr lang="zh-CN" altLang="en-US" sz="2000" b="1" dirty="0">
              <a:solidFill>
                <a:schemeClr val="bg1"/>
              </a:solidFill>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7901940" y="176530"/>
            <a:ext cx="670560" cy="904240"/>
          </a:xfrm>
          <a:prstGeom prst="rect">
            <a:avLst/>
          </a:prstGeom>
          <a:effec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p:cTn id="19" dur="500" fill="hold"/>
                                        <p:tgtEl>
                                          <p:spTgt spid="99"/>
                                        </p:tgtEl>
                                        <p:attrNameLst>
                                          <p:attrName>ppt_w</p:attrName>
                                        </p:attrNameLst>
                                      </p:cBhvr>
                                      <p:tavLst>
                                        <p:tav tm="0">
                                          <p:val>
                                            <p:fltVal val="0"/>
                                          </p:val>
                                        </p:tav>
                                        <p:tav tm="100000">
                                          <p:val>
                                            <p:strVal val="#ppt_w"/>
                                          </p:val>
                                        </p:tav>
                                      </p:tavLst>
                                    </p:anim>
                                    <p:anim calcmode="lin" valueType="num">
                                      <p:cBhvr>
                                        <p:cTn id="20" dur="500" fill="hold"/>
                                        <p:tgtEl>
                                          <p:spTgt spid="99"/>
                                        </p:tgtEl>
                                        <p:attrNameLst>
                                          <p:attrName>ppt_h</p:attrName>
                                        </p:attrNameLst>
                                      </p:cBhvr>
                                      <p:tavLst>
                                        <p:tav tm="0">
                                          <p:val>
                                            <p:fltVal val="0"/>
                                          </p:val>
                                        </p:tav>
                                        <p:tav tm="100000">
                                          <p:val>
                                            <p:strVal val="#ppt_h"/>
                                          </p:val>
                                        </p:tav>
                                      </p:tavLst>
                                    </p:anim>
                                    <p:animEffect transition="in" filter="fade">
                                      <p:cBhvr>
                                        <p:cTn id="21" dur="500"/>
                                        <p:tgtEl>
                                          <p:spTgt spid="99"/>
                                        </p:tgtEl>
                                      </p:cBhvr>
                                    </p:animEffect>
                                  </p:childTnLst>
                                </p:cTn>
                              </p:par>
                            </p:childTnLst>
                          </p:cTn>
                        </p:par>
                        <p:par>
                          <p:cTn id="22" fill="hold">
                            <p:stCondLst>
                              <p:cond delay="1500"/>
                            </p:stCondLst>
                            <p:childTnLst>
                              <p:par>
                                <p:cTn id="23" presetID="53" presetClass="entr" presetSubtype="16" fill="hold" grpId="1" nodeType="afterEffect">
                                  <p:stCondLst>
                                    <p:cond delay="0"/>
                                  </p:stCondLst>
                                  <p:childTnLst>
                                    <p:set>
                                      <p:cBhvr>
                                        <p:cTn id="24" dur="1" fill="hold">
                                          <p:stCondLst>
                                            <p:cond delay="0"/>
                                          </p:stCondLst>
                                        </p:cTn>
                                        <p:tgtEl>
                                          <p:spTgt spid="92"/>
                                        </p:tgtEl>
                                        <p:attrNameLst>
                                          <p:attrName>style.visibility</p:attrName>
                                        </p:attrNameLst>
                                      </p:cBhvr>
                                      <p:to>
                                        <p:strVal val="visible"/>
                                      </p:to>
                                    </p:set>
                                    <p:anim calcmode="lin" valueType="num">
                                      <p:cBhvr>
                                        <p:cTn id="25" dur="500" fill="hold"/>
                                        <p:tgtEl>
                                          <p:spTgt spid="92"/>
                                        </p:tgtEl>
                                        <p:attrNameLst>
                                          <p:attrName>ppt_w</p:attrName>
                                        </p:attrNameLst>
                                      </p:cBhvr>
                                      <p:tavLst>
                                        <p:tav tm="0">
                                          <p:val>
                                            <p:fltVal val="0"/>
                                          </p:val>
                                        </p:tav>
                                        <p:tav tm="100000">
                                          <p:val>
                                            <p:strVal val="#ppt_w"/>
                                          </p:val>
                                        </p:tav>
                                      </p:tavLst>
                                    </p:anim>
                                    <p:anim calcmode="lin" valueType="num">
                                      <p:cBhvr>
                                        <p:cTn id="26" dur="500" fill="hold"/>
                                        <p:tgtEl>
                                          <p:spTgt spid="92"/>
                                        </p:tgtEl>
                                        <p:attrNameLst>
                                          <p:attrName>ppt_h</p:attrName>
                                        </p:attrNameLst>
                                      </p:cBhvr>
                                      <p:tavLst>
                                        <p:tav tm="0">
                                          <p:val>
                                            <p:fltVal val="0"/>
                                          </p:val>
                                        </p:tav>
                                        <p:tav tm="100000">
                                          <p:val>
                                            <p:strVal val="#ppt_h"/>
                                          </p:val>
                                        </p:tav>
                                      </p:tavLst>
                                    </p:anim>
                                    <p:animEffect transition="in" filter="fade">
                                      <p:cBhvr>
                                        <p:cTn id="27" dur="500"/>
                                        <p:tgtEl>
                                          <p:spTgt spid="9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500" fill="hold"/>
                                        <p:tgtEl>
                                          <p:spTgt spid="109"/>
                                        </p:tgtEl>
                                        <p:attrNameLst>
                                          <p:attrName>ppt_w</p:attrName>
                                        </p:attrNameLst>
                                      </p:cBhvr>
                                      <p:tavLst>
                                        <p:tav tm="0">
                                          <p:val>
                                            <p:fltVal val="0"/>
                                          </p:val>
                                        </p:tav>
                                        <p:tav tm="100000">
                                          <p:val>
                                            <p:strVal val="#ppt_w"/>
                                          </p:val>
                                        </p:tav>
                                      </p:tavLst>
                                    </p:anim>
                                    <p:anim calcmode="lin" valueType="num">
                                      <p:cBhvr>
                                        <p:cTn id="32" dur="500" fill="hold"/>
                                        <p:tgtEl>
                                          <p:spTgt spid="109"/>
                                        </p:tgtEl>
                                        <p:attrNameLst>
                                          <p:attrName>ppt_h</p:attrName>
                                        </p:attrNameLst>
                                      </p:cBhvr>
                                      <p:tavLst>
                                        <p:tav tm="0">
                                          <p:val>
                                            <p:fltVal val="0"/>
                                          </p:val>
                                        </p:tav>
                                        <p:tav tm="100000">
                                          <p:val>
                                            <p:strVal val="#ppt_h"/>
                                          </p:val>
                                        </p:tav>
                                      </p:tavLst>
                                    </p:anim>
                                    <p:animEffect transition="in" filter="fade">
                                      <p:cBhvr>
                                        <p:cTn id="33" dur="500"/>
                                        <p:tgtEl>
                                          <p:spTgt spid="10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 calcmode="lin" valueType="num">
                                      <p:cBhvr>
                                        <p:cTn id="37" dur="500" fill="hold"/>
                                        <p:tgtEl>
                                          <p:spTgt spid="110"/>
                                        </p:tgtEl>
                                        <p:attrNameLst>
                                          <p:attrName>ppt_w</p:attrName>
                                        </p:attrNameLst>
                                      </p:cBhvr>
                                      <p:tavLst>
                                        <p:tav tm="0">
                                          <p:val>
                                            <p:fltVal val="0"/>
                                          </p:val>
                                        </p:tav>
                                        <p:tav tm="100000">
                                          <p:val>
                                            <p:strVal val="#ppt_w"/>
                                          </p:val>
                                        </p:tav>
                                      </p:tavLst>
                                    </p:anim>
                                    <p:anim calcmode="lin" valueType="num">
                                      <p:cBhvr>
                                        <p:cTn id="38" dur="500" fill="hold"/>
                                        <p:tgtEl>
                                          <p:spTgt spid="110"/>
                                        </p:tgtEl>
                                        <p:attrNameLst>
                                          <p:attrName>ppt_h</p:attrName>
                                        </p:attrNameLst>
                                      </p:cBhvr>
                                      <p:tavLst>
                                        <p:tav tm="0">
                                          <p:val>
                                            <p:fltVal val="0"/>
                                          </p:val>
                                        </p:tav>
                                        <p:tav tm="100000">
                                          <p:val>
                                            <p:strVal val="#ppt_h"/>
                                          </p:val>
                                        </p:tav>
                                      </p:tavLst>
                                    </p:anim>
                                    <p:animEffect transition="in" filter="fade">
                                      <p:cBhvr>
                                        <p:cTn id="39" dur="500"/>
                                        <p:tgtEl>
                                          <p:spTgt spid="11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Effect transition="in" filter="fade">
                                      <p:cBhvr>
                                        <p:cTn id="51" dur="500"/>
                                        <p:tgtEl>
                                          <p:spTgt spid="9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p:cTn id="55" dur="500" fill="hold"/>
                                        <p:tgtEl>
                                          <p:spTgt spid="112"/>
                                        </p:tgtEl>
                                        <p:attrNameLst>
                                          <p:attrName>ppt_w</p:attrName>
                                        </p:attrNameLst>
                                      </p:cBhvr>
                                      <p:tavLst>
                                        <p:tav tm="0">
                                          <p:val>
                                            <p:fltVal val="0"/>
                                          </p:val>
                                        </p:tav>
                                        <p:tav tm="100000">
                                          <p:val>
                                            <p:strVal val="#ppt_w"/>
                                          </p:val>
                                        </p:tav>
                                      </p:tavLst>
                                    </p:anim>
                                    <p:anim calcmode="lin" valueType="num">
                                      <p:cBhvr>
                                        <p:cTn id="56" dur="500" fill="hold"/>
                                        <p:tgtEl>
                                          <p:spTgt spid="112"/>
                                        </p:tgtEl>
                                        <p:attrNameLst>
                                          <p:attrName>ppt_h</p:attrName>
                                        </p:attrNameLst>
                                      </p:cBhvr>
                                      <p:tavLst>
                                        <p:tav tm="0">
                                          <p:val>
                                            <p:fltVal val="0"/>
                                          </p:val>
                                        </p:tav>
                                        <p:tav tm="100000">
                                          <p:val>
                                            <p:strVal val="#ppt_h"/>
                                          </p:val>
                                        </p:tav>
                                      </p:tavLst>
                                    </p:anim>
                                    <p:animEffect transition="in" filter="fade">
                                      <p:cBhvr>
                                        <p:cTn id="57" dur="500"/>
                                        <p:tgtEl>
                                          <p:spTgt spid="11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p:cTn id="61" dur="500" fill="hold"/>
                                        <p:tgtEl>
                                          <p:spTgt spid="113"/>
                                        </p:tgtEl>
                                        <p:attrNameLst>
                                          <p:attrName>ppt_w</p:attrName>
                                        </p:attrNameLst>
                                      </p:cBhvr>
                                      <p:tavLst>
                                        <p:tav tm="0">
                                          <p:val>
                                            <p:fltVal val="0"/>
                                          </p:val>
                                        </p:tav>
                                        <p:tav tm="100000">
                                          <p:val>
                                            <p:strVal val="#ppt_w"/>
                                          </p:val>
                                        </p:tav>
                                      </p:tavLst>
                                    </p:anim>
                                    <p:anim calcmode="lin" valueType="num">
                                      <p:cBhvr>
                                        <p:cTn id="62" dur="500" fill="hold"/>
                                        <p:tgtEl>
                                          <p:spTgt spid="113"/>
                                        </p:tgtEl>
                                        <p:attrNameLst>
                                          <p:attrName>ppt_h</p:attrName>
                                        </p:attrNameLst>
                                      </p:cBhvr>
                                      <p:tavLst>
                                        <p:tav tm="0">
                                          <p:val>
                                            <p:fltVal val="0"/>
                                          </p:val>
                                        </p:tav>
                                        <p:tav tm="100000">
                                          <p:val>
                                            <p:strVal val="#ppt_h"/>
                                          </p:val>
                                        </p:tav>
                                      </p:tavLst>
                                    </p:anim>
                                    <p:animEffect transition="in" filter="fade">
                                      <p:cBhvr>
                                        <p:cTn id="63" dur="500"/>
                                        <p:tgtEl>
                                          <p:spTgt spid="11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ppt_w</p:attrName>
                                        </p:attrNameLst>
                                      </p:cBhvr>
                                      <p:tavLst>
                                        <p:tav tm="0">
                                          <p:val>
                                            <p:fltVal val="0"/>
                                          </p:val>
                                        </p:tav>
                                        <p:tav tm="100000">
                                          <p:val>
                                            <p:strVal val="#ppt_w"/>
                                          </p:val>
                                        </p:tav>
                                      </p:tavLst>
                                    </p:anim>
                                    <p:anim calcmode="lin" valueType="num">
                                      <p:cBhvr>
                                        <p:cTn id="68" dur="500" fill="hold"/>
                                        <p:tgtEl>
                                          <p:spTgt spid="114"/>
                                        </p:tgtEl>
                                        <p:attrNameLst>
                                          <p:attrName>ppt_h</p:attrName>
                                        </p:attrNameLst>
                                      </p:cBhvr>
                                      <p:tavLst>
                                        <p:tav tm="0">
                                          <p:val>
                                            <p:fltVal val="0"/>
                                          </p:val>
                                        </p:tav>
                                        <p:tav tm="100000">
                                          <p:val>
                                            <p:strVal val="#ppt_h"/>
                                          </p:val>
                                        </p:tav>
                                      </p:tavLst>
                                    </p:anim>
                                    <p:animEffect transition="in" filter="fade">
                                      <p:cBhvr>
                                        <p:cTn id="69" dur="500"/>
                                        <p:tgtEl>
                                          <p:spTgt spid="11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fill="hold"/>
                                        <p:tgtEl>
                                          <p:spTgt spid="94"/>
                                        </p:tgtEl>
                                        <p:attrNameLst>
                                          <p:attrName>ppt_w</p:attrName>
                                        </p:attrNameLst>
                                      </p:cBhvr>
                                      <p:tavLst>
                                        <p:tav tm="0">
                                          <p:val>
                                            <p:fltVal val="0"/>
                                          </p:val>
                                        </p:tav>
                                        <p:tav tm="100000">
                                          <p:val>
                                            <p:strVal val="#ppt_w"/>
                                          </p:val>
                                        </p:tav>
                                      </p:tavLst>
                                    </p:anim>
                                    <p:anim calcmode="lin" valueType="num">
                                      <p:cBhvr>
                                        <p:cTn id="74" dur="500" fill="hold"/>
                                        <p:tgtEl>
                                          <p:spTgt spid="94"/>
                                        </p:tgtEl>
                                        <p:attrNameLst>
                                          <p:attrName>ppt_h</p:attrName>
                                        </p:attrNameLst>
                                      </p:cBhvr>
                                      <p:tavLst>
                                        <p:tav tm="0">
                                          <p:val>
                                            <p:fltVal val="0"/>
                                          </p:val>
                                        </p:tav>
                                        <p:tav tm="100000">
                                          <p:val>
                                            <p:strVal val="#ppt_h"/>
                                          </p:val>
                                        </p:tav>
                                      </p:tavLst>
                                    </p:anim>
                                    <p:animEffect transition="in" filter="fade">
                                      <p:cBhvr>
                                        <p:cTn id="75" dur="500"/>
                                        <p:tgtEl>
                                          <p:spTgt spid="9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15"/>
                                        </p:tgtEl>
                                        <p:attrNameLst>
                                          <p:attrName>style.visibility</p:attrName>
                                        </p:attrNameLst>
                                      </p:cBhvr>
                                      <p:to>
                                        <p:strVal val="visible"/>
                                      </p:to>
                                    </p:set>
                                    <p:anim calcmode="lin" valueType="num">
                                      <p:cBhvr>
                                        <p:cTn id="79" dur="500" fill="hold"/>
                                        <p:tgtEl>
                                          <p:spTgt spid="115"/>
                                        </p:tgtEl>
                                        <p:attrNameLst>
                                          <p:attrName>ppt_w</p:attrName>
                                        </p:attrNameLst>
                                      </p:cBhvr>
                                      <p:tavLst>
                                        <p:tav tm="0">
                                          <p:val>
                                            <p:fltVal val="0"/>
                                          </p:val>
                                        </p:tav>
                                        <p:tav tm="100000">
                                          <p:val>
                                            <p:strVal val="#ppt_w"/>
                                          </p:val>
                                        </p:tav>
                                      </p:tavLst>
                                    </p:anim>
                                    <p:anim calcmode="lin" valueType="num">
                                      <p:cBhvr>
                                        <p:cTn id="80" dur="500" fill="hold"/>
                                        <p:tgtEl>
                                          <p:spTgt spid="115"/>
                                        </p:tgtEl>
                                        <p:attrNameLst>
                                          <p:attrName>ppt_h</p:attrName>
                                        </p:attrNameLst>
                                      </p:cBhvr>
                                      <p:tavLst>
                                        <p:tav tm="0">
                                          <p:val>
                                            <p:fltVal val="0"/>
                                          </p:val>
                                        </p:tav>
                                        <p:tav tm="100000">
                                          <p:val>
                                            <p:strVal val="#ppt_h"/>
                                          </p:val>
                                        </p:tav>
                                      </p:tavLst>
                                    </p:anim>
                                    <p:animEffect transition="in" filter="fade">
                                      <p:cBhvr>
                                        <p:cTn id="81" dur="500"/>
                                        <p:tgtEl>
                                          <p:spTgt spid="115"/>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16"/>
                                        </p:tgtEl>
                                        <p:attrNameLst>
                                          <p:attrName>style.visibility</p:attrName>
                                        </p:attrNameLst>
                                      </p:cBhvr>
                                      <p:to>
                                        <p:strVal val="visible"/>
                                      </p:to>
                                    </p:set>
                                    <p:anim calcmode="lin" valueType="num">
                                      <p:cBhvr>
                                        <p:cTn id="85" dur="500" fill="hold"/>
                                        <p:tgtEl>
                                          <p:spTgt spid="116"/>
                                        </p:tgtEl>
                                        <p:attrNameLst>
                                          <p:attrName>ppt_w</p:attrName>
                                        </p:attrNameLst>
                                      </p:cBhvr>
                                      <p:tavLst>
                                        <p:tav tm="0">
                                          <p:val>
                                            <p:fltVal val="0"/>
                                          </p:val>
                                        </p:tav>
                                        <p:tav tm="100000">
                                          <p:val>
                                            <p:strVal val="#ppt_w"/>
                                          </p:val>
                                        </p:tav>
                                      </p:tavLst>
                                    </p:anim>
                                    <p:anim calcmode="lin" valueType="num">
                                      <p:cBhvr>
                                        <p:cTn id="86" dur="500" fill="hold"/>
                                        <p:tgtEl>
                                          <p:spTgt spid="116"/>
                                        </p:tgtEl>
                                        <p:attrNameLst>
                                          <p:attrName>ppt_h</p:attrName>
                                        </p:attrNameLst>
                                      </p:cBhvr>
                                      <p:tavLst>
                                        <p:tav tm="0">
                                          <p:val>
                                            <p:fltVal val="0"/>
                                          </p:val>
                                        </p:tav>
                                        <p:tav tm="100000">
                                          <p:val>
                                            <p:strVal val="#ppt_h"/>
                                          </p:val>
                                        </p:tav>
                                      </p:tavLst>
                                    </p:anim>
                                    <p:animEffect transition="in" filter="fade">
                                      <p:cBhvr>
                                        <p:cTn id="87" dur="500"/>
                                        <p:tgtEl>
                                          <p:spTgt spid="116"/>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17"/>
                                        </p:tgtEl>
                                        <p:attrNameLst>
                                          <p:attrName>style.visibility</p:attrName>
                                        </p:attrNameLst>
                                      </p:cBhvr>
                                      <p:to>
                                        <p:strVal val="visible"/>
                                      </p:to>
                                    </p:set>
                                    <p:anim calcmode="lin" valueType="num">
                                      <p:cBhvr>
                                        <p:cTn id="91" dur="500" fill="hold"/>
                                        <p:tgtEl>
                                          <p:spTgt spid="117"/>
                                        </p:tgtEl>
                                        <p:attrNameLst>
                                          <p:attrName>ppt_w</p:attrName>
                                        </p:attrNameLst>
                                      </p:cBhvr>
                                      <p:tavLst>
                                        <p:tav tm="0">
                                          <p:val>
                                            <p:fltVal val="0"/>
                                          </p:val>
                                        </p:tav>
                                        <p:tav tm="100000">
                                          <p:val>
                                            <p:strVal val="#ppt_w"/>
                                          </p:val>
                                        </p:tav>
                                      </p:tavLst>
                                    </p:anim>
                                    <p:anim calcmode="lin" valueType="num">
                                      <p:cBhvr>
                                        <p:cTn id="92" dur="500" fill="hold"/>
                                        <p:tgtEl>
                                          <p:spTgt spid="117"/>
                                        </p:tgtEl>
                                        <p:attrNameLst>
                                          <p:attrName>ppt_h</p:attrName>
                                        </p:attrNameLst>
                                      </p:cBhvr>
                                      <p:tavLst>
                                        <p:tav tm="0">
                                          <p:val>
                                            <p:fltVal val="0"/>
                                          </p:val>
                                        </p:tav>
                                        <p:tav tm="100000">
                                          <p:val>
                                            <p:strVal val="#ppt_h"/>
                                          </p:val>
                                        </p:tav>
                                      </p:tavLst>
                                    </p:anim>
                                    <p:animEffect transition="in" filter="fade">
                                      <p:cBhvr>
                                        <p:cTn id="93" dur="500"/>
                                        <p:tgtEl>
                                          <p:spTgt spid="117"/>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95"/>
                                        </p:tgtEl>
                                        <p:attrNameLst>
                                          <p:attrName>style.visibility</p:attrName>
                                        </p:attrNameLst>
                                      </p:cBhvr>
                                      <p:to>
                                        <p:strVal val="visible"/>
                                      </p:to>
                                    </p:set>
                                    <p:anim calcmode="lin" valueType="num">
                                      <p:cBhvr>
                                        <p:cTn id="97" dur="500" fill="hold"/>
                                        <p:tgtEl>
                                          <p:spTgt spid="95"/>
                                        </p:tgtEl>
                                        <p:attrNameLst>
                                          <p:attrName>ppt_w</p:attrName>
                                        </p:attrNameLst>
                                      </p:cBhvr>
                                      <p:tavLst>
                                        <p:tav tm="0">
                                          <p:val>
                                            <p:fltVal val="0"/>
                                          </p:val>
                                        </p:tav>
                                        <p:tav tm="100000">
                                          <p:val>
                                            <p:strVal val="#ppt_w"/>
                                          </p:val>
                                        </p:tav>
                                      </p:tavLst>
                                    </p:anim>
                                    <p:anim calcmode="lin" valueType="num">
                                      <p:cBhvr>
                                        <p:cTn id="98" dur="500" fill="hold"/>
                                        <p:tgtEl>
                                          <p:spTgt spid="95"/>
                                        </p:tgtEl>
                                        <p:attrNameLst>
                                          <p:attrName>ppt_h</p:attrName>
                                        </p:attrNameLst>
                                      </p:cBhvr>
                                      <p:tavLst>
                                        <p:tav tm="0">
                                          <p:val>
                                            <p:fltVal val="0"/>
                                          </p:val>
                                        </p:tav>
                                        <p:tav tm="100000">
                                          <p:val>
                                            <p:strVal val="#ppt_h"/>
                                          </p:val>
                                        </p:tav>
                                      </p:tavLst>
                                    </p:anim>
                                    <p:animEffect transition="in" filter="fade">
                                      <p:cBhvr>
                                        <p:cTn id="9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5" grpId="0" animBg="1"/>
      <p:bldP spid="112" grpId="0" animBg="1"/>
      <p:bldP spid="97" grpId="1" animBg="1"/>
      <p:bldP spid="92" grpId="1"/>
      <p:bldP spid="86" grpId="1" bldLvl="0" animBg="1"/>
      <p:bldP spid="9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grpSp>
        <p:nvGrpSpPr>
          <p:cNvPr id="5" name="组合 4"/>
          <p:cNvGrpSpPr/>
          <p:nvPr/>
        </p:nvGrpSpPr>
        <p:grpSpPr>
          <a:xfrm>
            <a:off x="1094423" y="3844013"/>
            <a:ext cx="7056437" cy="1370667"/>
            <a:chOff x="1310898" y="3503553"/>
            <a:chExt cx="9757031" cy="1895240"/>
          </a:xfrm>
        </p:grpSpPr>
        <p:sp>
          <p:nvSpPr>
            <p:cNvPr id="22" name="矩形 21"/>
            <p:cNvSpPr>
              <a:spLocks noChangeAspect="1"/>
            </p:cNvSpPr>
            <p:nvPr/>
          </p:nvSpPr>
          <p:spPr>
            <a:xfrm>
              <a:off x="1310898" y="3503553"/>
              <a:ext cx="2964942" cy="1895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a:spLocks noChangeAspect="1"/>
            </p:cNvSpPr>
            <p:nvPr/>
          </p:nvSpPr>
          <p:spPr>
            <a:xfrm>
              <a:off x="7990415" y="3503553"/>
              <a:ext cx="3077514" cy="1895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20737" b="10828"/>
            <a:stretch>
              <a:fillRect/>
            </a:stretch>
          </p:blipFill>
          <p:spPr>
            <a:xfrm>
              <a:off x="4275840" y="3511550"/>
              <a:ext cx="3708225" cy="1885950"/>
            </a:xfrm>
            <a:prstGeom prst="rect">
              <a:avLst/>
            </a:prstGeom>
          </p:spPr>
        </p:pic>
      </p:grpSp>
      <p:sp>
        <p:nvSpPr>
          <p:cNvPr id="43" name="圆角矩形 42"/>
          <p:cNvSpPr/>
          <p:nvPr/>
        </p:nvSpPr>
        <p:spPr>
          <a:xfrm>
            <a:off x="934085" y="1557020"/>
            <a:ext cx="7968615" cy="953770"/>
          </a:xfrm>
          <a:prstGeom prst="roundRect">
            <a:avLst>
              <a:gd name="adj" fmla="val 29492"/>
            </a:avLst>
          </a:prstGeom>
          <a:solidFill>
            <a:srgbClr val="C00000"/>
          </a:solidFill>
          <a:ln>
            <a:noFill/>
          </a:ln>
          <a:effectLst>
            <a:outerShdw blurRad="12700" dist="12700" dir="2700000" algn="tl" rotWithShape="0">
              <a:srgbClr val="B10E1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紧紧抓住高校党建工作的立脚点，</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a:p>
            <a:pPr algn="l"/>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着力加强思想政治工作</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p:txBody>
      </p:sp>
      <p:sp>
        <p:nvSpPr>
          <p:cNvPr id="44" name="椭圆 43"/>
          <p:cNvSpPr/>
          <p:nvPr/>
        </p:nvSpPr>
        <p:spPr>
          <a:xfrm>
            <a:off x="1260823" y="1556159"/>
            <a:ext cx="874389" cy="874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三</a:t>
            </a:r>
            <a:endParaRPr lang="zh-CN" altLang="en-US"/>
          </a:p>
        </p:txBody>
      </p:sp>
      <p:sp>
        <p:nvSpPr>
          <p:cNvPr id="6" name="文本框 5"/>
          <p:cNvSpPr txBox="1"/>
          <p:nvPr/>
        </p:nvSpPr>
        <p:spPr>
          <a:xfrm>
            <a:off x="1335755" y="1640324"/>
            <a:ext cx="799454" cy="706755"/>
          </a:xfrm>
          <a:prstGeom prst="rect">
            <a:avLst/>
          </a:prstGeom>
          <a:noFill/>
        </p:spPr>
        <p:txBody>
          <a:bodyPr wrap="square" rtlCol="0">
            <a:spAutoFit/>
          </a:bodyPr>
          <a:lstStyle>
            <a:defPPr>
              <a:defRPr lang="zh-CN"/>
            </a:defPPr>
            <a:lvl1pPr algn="just">
              <a:defRPr sz="4000">
                <a:gradFill>
                  <a:gsLst>
                    <a:gs pos="0">
                      <a:srgbClr val="FF0000"/>
                    </a:gs>
                    <a:gs pos="61000">
                      <a:srgbClr val="C00000"/>
                    </a:gs>
                  </a:gsLst>
                  <a:lin ang="5400000" scaled="0"/>
                </a:gradFill>
                <a:effectLst/>
                <a:latin typeface="思源黑体 CN Bold" panose="020B0800000000000000" pitchFamily="34" charset="-122"/>
                <a:ea typeface="思源黑体 CN Bold" panose="020B0800000000000000" pitchFamily="34" charset="-122"/>
              </a:defRPr>
            </a:lvl1pPr>
          </a:lstStyle>
          <a:p>
            <a:r>
              <a:rPr lang="zh-CN" altLang="zh-CN" dirty="0"/>
              <a:t>四</a:t>
            </a:r>
            <a:endParaRPr lang="zh-CN" altLang="zh-CN"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750"/>
                                        <p:tgtEl>
                                          <p:spTgt spid="44"/>
                                        </p:tgtEl>
                                      </p:cBhvr>
                                    </p:animEffect>
                                  </p:childTnLst>
                                </p:cTn>
                              </p:par>
                              <p:par>
                                <p:cTn id="18" presetID="8" presetClass="emph" presetSubtype="0" fill="hold" grpId="1" nodeType="withEffect">
                                  <p:stCondLst>
                                    <p:cond delay="100"/>
                                  </p:stCondLst>
                                  <p:childTnLst>
                                    <p:animRot by="21600000">
                                      <p:cBhvr>
                                        <p:cTn id="19" dur="750" fill="hold"/>
                                        <p:tgtEl>
                                          <p:spTgt spid="44"/>
                                        </p:tgtEl>
                                        <p:attrNameLst>
                                          <p:attrName>r</p:attrName>
                                        </p:attrNameLst>
                                      </p:cBhvr>
                                    </p:animRo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3"/>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42"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4" grpId="1" bldLvl="0" animBg="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4294967295"/>
          </p:nvPr>
        </p:nvSpPr>
        <p:spPr>
          <a:xfrm>
            <a:off x="767715" y="958215"/>
            <a:ext cx="8229600" cy="4525645"/>
          </a:xfrm>
        </p:spPr>
        <p:txBody>
          <a:bodyPr/>
          <a:lstStyle/>
          <a:p>
            <a:pPr eaLnBrk="1" hangingPunct="1">
              <a:lnSpc>
                <a:spcPct val="120000"/>
              </a:lnSpc>
              <a:spcBef>
                <a:spcPct val="30000"/>
              </a:spcBef>
              <a:spcAft>
                <a:spcPct val="30000"/>
              </a:spcAft>
              <a:buFont typeface="Wingdings" panose="05000000000000000000" charset="0"/>
              <a:buChar char=""/>
            </a:pPr>
            <a:r>
              <a:rPr lang="zh-CN" altLang="en-US" sz="2800" b="1" dirty="0" smtClean="0">
                <a:solidFill>
                  <a:schemeClr val="tx2"/>
                </a:solidFill>
                <a:ea typeface="宋体-PUA" pitchFamily="2" charset="-122"/>
              </a:rPr>
              <a:t>高校党建工作的落脚点</a:t>
            </a:r>
            <a:r>
              <a:rPr lang="zh-CN" altLang="en-US" sz="2800" dirty="0" smtClean="0">
                <a:solidFill>
                  <a:schemeClr val="tx2"/>
                </a:solidFill>
                <a:ea typeface="宋体-PUA" pitchFamily="2" charset="-122"/>
              </a:rPr>
              <a:t>：</a:t>
            </a:r>
            <a:endParaRPr lang="zh-CN" altLang="en-US" sz="2800" dirty="0" smtClean="0">
              <a:solidFill>
                <a:schemeClr val="tx2"/>
              </a:solidFill>
              <a:ea typeface="宋体-PUA" pitchFamily="2" charset="-122"/>
            </a:endParaRPr>
          </a:p>
          <a:p>
            <a:pPr eaLnBrk="1" hangingPunct="1">
              <a:lnSpc>
                <a:spcPct val="120000"/>
              </a:lnSpc>
              <a:spcBef>
                <a:spcPct val="30000"/>
              </a:spcBef>
              <a:spcAft>
                <a:spcPct val="30000"/>
              </a:spcAft>
              <a:buFont typeface="Wingdings" panose="05000000000000000000" pitchFamily="2" charset="2"/>
              <a:buNone/>
            </a:pPr>
            <a:r>
              <a:rPr lang="zh-CN" altLang="en-US" sz="2800" dirty="0" smtClean="0">
                <a:solidFill>
                  <a:schemeClr val="tx2"/>
                </a:solidFill>
                <a:ea typeface="宋体-PUA" pitchFamily="2" charset="-122"/>
              </a:rPr>
              <a:t>      </a:t>
            </a:r>
            <a:r>
              <a:rPr lang="zh-CN" altLang="en-US" sz="2600" b="1" dirty="0" smtClean="0">
                <a:solidFill>
                  <a:srgbClr val="FF0000"/>
                </a:solidFill>
                <a:latin typeface="华文中宋" panose="02010600040101010101" charset="-122"/>
                <a:ea typeface="华文中宋" panose="02010600040101010101" charset="-122"/>
              </a:rPr>
              <a:t>培养中国特色社会主义合格建设者和可靠接班人</a:t>
            </a:r>
            <a:endParaRPr lang="zh-CN" altLang="en-US" sz="2600" dirty="0" smtClean="0">
              <a:latin typeface="华文中宋" panose="02010600040101010101" charset="-122"/>
              <a:ea typeface="华文中宋" panose="02010600040101010101" charset="-122"/>
            </a:endParaRPr>
          </a:p>
          <a:p>
            <a:pPr eaLnBrk="1" hangingPunct="1">
              <a:lnSpc>
                <a:spcPct val="120000"/>
              </a:lnSpc>
              <a:spcBef>
                <a:spcPct val="30000"/>
              </a:spcBef>
              <a:spcAft>
                <a:spcPct val="30000"/>
              </a:spcAft>
              <a:buFont typeface="Wingdings" panose="05000000000000000000" charset="0"/>
              <a:buChar char=""/>
            </a:pPr>
            <a:r>
              <a:rPr lang="zh-CN" altLang="en-US" sz="2800" b="1" dirty="0" smtClean="0">
                <a:solidFill>
                  <a:schemeClr val="tx2"/>
                </a:solidFill>
                <a:ea typeface="宋体-PUA" pitchFamily="2" charset="-122"/>
              </a:rPr>
              <a:t>高校党建工作的着力点</a:t>
            </a:r>
            <a:r>
              <a:rPr lang="zh-CN" altLang="en-US" sz="2800" dirty="0" smtClean="0">
                <a:solidFill>
                  <a:schemeClr val="tx2"/>
                </a:solidFill>
                <a:ea typeface="宋体-PUA" pitchFamily="2" charset="-122"/>
              </a:rPr>
              <a:t>：</a:t>
            </a:r>
            <a:endParaRPr lang="zh-CN" altLang="en-US" sz="2800" dirty="0" smtClean="0">
              <a:solidFill>
                <a:schemeClr val="tx2"/>
              </a:solidFill>
              <a:ea typeface="宋体-PUA" pitchFamily="2" charset="-122"/>
            </a:endParaRPr>
          </a:p>
          <a:p>
            <a:pPr eaLnBrk="1" hangingPunct="1">
              <a:lnSpc>
                <a:spcPct val="120000"/>
              </a:lnSpc>
              <a:spcBef>
                <a:spcPct val="30000"/>
              </a:spcBef>
              <a:spcAft>
                <a:spcPct val="30000"/>
              </a:spcAft>
              <a:buFont typeface="Wingdings" panose="05000000000000000000" pitchFamily="2" charset="2"/>
              <a:buNone/>
            </a:pPr>
            <a:r>
              <a:rPr lang="zh-CN" altLang="en-US" sz="2600" dirty="0" smtClean="0">
                <a:latin typeface="华文中宋" panose="02010600040101010101" charset="-122"/>
                <a:ea typeface="华文中宋" panose="02010600040101010101" charset="-122"/>
              </a:rPr>
              <a:t>   </a:t>
            </a:r>
            <a:r>
              <a:rPr lang="zh-CN" altLang="en-US" sz="2600" b="1" dirty="0" smtClean="0">
                <a:solidFill>
                  <a:srgbClr val="FF0000"/>
                </a:solidFill>
                <a:latin typeface="华文中宋" panose="02010600040101010101" charset="-122"/>
                <a:ea typeface="华文中宋" panose="02010600040101010101" charset="-122"/>
              </a:rPr>
              <a:t>加强和改进大学生思想政治教育工作</a:t>
            </a:r>
            <a:endParaRPr lang="zh-CN" altLang="en-US" sz="2600" b="1" dirty="0" smtClean="0">
              <a:solidFill>
                <a:srgbClr val="FF0000"/>
              </a:solidFill>
              <a:latin typeface="华文中宋" panose="02010600040101010101" charset="-122"/>
              <a:ea typeface="华文中宋" panose="02010600040101010101" charset="-122"/>
            </a:endParaRPr>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24" name="内容占位符 16"/>
          <p:cNvPicPr>
            <a:picLocks noChangeAspect="1"/>
          </p:cNvPicPr>
          <p:nvPr/>
        </p:nvPicPr>
        <p:blipFill>
          <a:blip r:embed="rId1"/>
          <a:stretch>
            <a:fillRect/>
          </a:stretch>
        </p:blipFill>
        <p:spPr>
          <a:xfrm>
            <a:off x="8035925" y="451485"/>
            <a:ext cx="598805" cy="807720"/>
          </a:xfrm>
          <a:prstGeom prst="rect">
            <a:avLst/>
          </a:prstGeom>
          <a:effectLst/>
        </p:spPr>
      </p:pic>
      <p:grpSp>
        <p:nvGrpSpPr>
          <p:cNvPr id="7" name="组合 6"/>
          <p:cNvGrpSpPr/>
          <p:nvPr>
            <p:custDataLst>
              <p:tags r:id="rId2"/>
            </p:custDataLst>
          </p:nvPr>
        </p:nvGrpSpPr>
        <p:grpSpPr>
          <a:xfrm>
            <a:off x="857759" y="4231813"/>
            <a:ext cx="3278123" cy="2337053"/>
            <a:chOff x="2880359" y="2429683"/>
            <a:chExt cx="3278123" cy="2337053"/>
          </a:xfrm>
        </p:grpSpPr>
        <p:sp>
          <p:nvSpPr>
            <p:cNvPr id="5" name="Freeform 3"/>
            <p:cNvSpPr/>
            <p:nvPr>
              <p:custDataLst>
                <p:tags r:id="rId3"/>
              </p:custDataLst>
            </p:nvPr>
          </p:nvSpPr>
          <p:spPr>
            <a:xfrm>
              <a:off x="2880359" y="2429683"/>
              <a:ext cx="3278123" cy="1969007"/>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99F7B"/>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endParaRPr lang="zh-CN" altLang="en-US"/>
            </a:p>
          </p:txBody>
        </p:sp>
        <p:sp>
          <p:nvSpPr>
            <p:cNvPr id="6" name="Freeform 3"/>
            <p:cNvSpPr/>
            <p:nvPr>
              <p:custDataLst>
                <p:tags r:id="rId4"/>
              </p:custDataLst>
            </p:nvPr>
          </p:nvSpPr>
          <p:spPr>
            <a:xfrm>
              <a:off x="3995153" y="4393357"/>
              <a:ext cx="1048535" cy="373379"/>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99F7B"/>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endParaRPr lang="zh-CN" altLang="en-US"/>
            </a:p>
          </p:txBody>
        </p:sp>
        <p:sp>
          <p:nvSpPr>
            <p:cNvPr id="8" name="Freeform 3"/>
            <p:cNvSpPr/>
            <p:nvPr>
              <p:custDataLst>
                <p:tags r:id="rId5"/>
              </p:custDataLst>
            </p:nvPr>
          </p:nvSpPr>
          <p:spPr>
            <a:xfrm>
              <a:off x="4450078" y="4210476"/>
              <a:ext cx="108000" cy="1080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p>
          </p:txBody>
        </p:sp>
        <p:sp>
          <p:nvSpPr>
            <p:cNvPr id="9" name="Freeform 3"/>
            <p:cNvSpPr/>
            <p:nvPr>
              <p:custDataLst>
                <p:tags r:id="rId6"/>
              </p:custDataLst>
            </p:nvPr>
          </p:nvSpPr>
          <p:spPr>
            <a:xfrm>
              <a:off x="2995422" y="2567605"/>
              <a:ext cx="3040379" cy="1566671"/>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r>
                <a:rPr lang="zh-CN" altLang="en-US" sz="2400" b="1" dirty="0" smtClean="0">
                  <a:solidFill>
                    <a:schemeClr val="tx2"/>
                  </a:solidFill>
                  <a:latin typeface="华文中宋" panose="02010600040101010101" charset="-122"/>
                  <a:ea typeface="华文中宋" panose="02010600040101010101" charset="-122"/>
                  <a:sym typeface="+mn-ea"/>
                </a:rPr>
                <a:t>育人为本的理念</a:t>
              </a:r>
              <a:endParaRPr lang="zh-CN" altLang="en-US" sz="2400" b="1" dirty="0" smtClean="0">
                <a:solidFill>
                  <a:schemeClr val="tx2"/>
                </a:solidFill>
                <a:latin typeface="华文中宋" panose="02010600040101010101" charset="-122"/>
                <a:ea typeface="华文中宋" panose="02010600040101010101" charset="-122"/>
                <a:sym typeface="+mn-ea"/>
              </a:endParaRPr>
            </a:p>
            <a:p>
              <a:pPr algn="ctr"/>
              <a:r>
                <a:rPr lang="zh-CN" altLang="en-US" sz="2400" b="1" dirty="0" smtClean="0">
                  <a:solidFill>
                    <a:schemeClr val="tx2"/>
                  </a:solidFill>
                  <a:latin typeface="华文中宋" panose="02010600040101010101" charset="-122"/>
                  <a:ea typeface="华文中宋" panose="02010600040101010101" charset="-122"/>
                  <a:sym typeface="+mn-ea"/>
                </a:rPr>
                <a:t>要强化</a:t>
              </a:r>
              <a:endParaRPr lang="zh-CN" altLang="en-US" sz="2400" b="1" dirty="0" smtClean="0">
                <a:solidFill>
                  <a:schemeClr val="tx2"/>
                </a:solidFill>
                <a:latin typeface="华文中宋" panose="02010600040101010101" charset="-122"/>
                <a:ea typeface="华文中宋" panose="02010600040101010101" charset="-122"/>
                <a:sym typeface="+mn-ea"/>
              </a:endParaRPr>
            </a:p>
          </p:txBody>
        </p:sp>
      </p:grpSp>
      <p:grpSp>
        <p:nvGrpSpPr>
          <p:cNvPr id="10" name="组合 9"/>
          <p:cNvGrpSpPr/>
          <p:nvPr>
            <p:custDataLst>
              <p:tags r:id="rId7"/>
            </p:custDataLst>
          </p:nvPr>
        </p:nvGrpSpPr>
        <p:grpSpPr>
          <a:xfrm>
            <a:off x="4870959" y="4231813"/>
            <a:ext cx="3278123" cy="2337053"/>
            <a:chOff x="2880359" y="2429683"/>
            <a:chExt cx="3278123" cy="2337053"/>
          </a:xfrm>
        </p:grpSpPr>
        <p:sp>
          <p:nvSpPr>
            <p:cNvPr id="11" name="Freeform 3"/>
            <p:cNvSpPr/>
            <p:nvPr>
              <p:custDataLst>
                <p:tags r:id="rId8"/>
              </p:custDataLst>
            </p:nvPr>
          </p:nvSpPr>
          <p:spPr>
            <a:xfrm>
              <a:off x="2880359" y="2429683"/>
              <a:ext cx="3278123" cy="1969007"/>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99F7B"/>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endParaRPr lang="zh-CN" altLang="en-US"/>
            </a:p>
          </p:txBody>
        </p:sp>
        <p:sp>
          <p:nvSpPr>
            <p:cNvPr id="12" name="Freeform 3"/>
            <p:cNvSpPr/>
            <p:nvPr>
              <p:custDataLst>
                <p:tags r:id="rId9"/>
              </p:custDataLst>
            </p:nvPr>
          </p:nvSpPr>
          <p:spPr>
            <a:xfrm>
              <a:off x="3995153" y="4393357"/>
              <a:ext cx="1048535" cy="373379"/>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99F7B"/>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endParaRPr lang="zh-CN" altLang="en-US"/>
            </a:p>
          </p:txBody>
        </p:sp>
        <p:sp>
          <p:nvSpPr>
            <p:cNvPr id="13" name="Freeform 3"/>
            <p:cNvSpPr/>
            <p:nvPr>
              <p:custDataLst>
                <p:tags r:id="rId10"/>
              </p:custDataLst>
            </p:nvPr>
          </p:nvSpPr>
          <p:spPr>
            <a:xfrm>
              <a:off x="4450078" y="4210476"/>
              <a:ext cx="108000" cy="1080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fontScale="25000" lnSpcReduction="20000"/>
            </a:bodyPr>
            <a:p>
              <a:pPr algn="ctr"/>
              <a:endParaRPr lang="zh-CN" altLang="en-US"/>
            </a:p>
          </p:txBody>
        </p:sp>
        <p:sp>
          <p:nvSpPr>
            <p:cNvPr id="14" name="Freeform 3"/>
            <p:cNvSpPr/>
            <p:nvPr>
              <p:custDataLst>
                <p:tags r:id="rId11"/>
              </p:custDataLst>
            </p:nvPr>
          </p:nvSpPr>
          <p:spPr>
            <a:xfrm>
              <a:off x="2995422" y="2567605"/>
              <a:ext cx="3040379" cy="1566671"/>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rgbClr val="F99F7B">
                <a:shade val="50000"/>
              </a:srgbClr>
            </a:lnRef>
            <a:fillRef idx="1">
              <a:srgbClr val="F99F7B"/>
            </a:fillRef>
            <a:effectRef idx="0">
              <a:srgbClr val="F99F7B"/>
            </a:effectRef>
            <a:fontRef idx="minor">
              <a:srgbClr val="FFFFFF"/>
            </a:fontRef>
          </p:style>
          <p:txBody>
            <a:bodyPr rtlCol="0" anchor="ctr">
              <a:normAutofit/>
            </a:bodyPr>
            <a:p>
              <a:pPr algn="ctr"/>
              <a:r>
                <a:rPr lang="zh-CN" altLang="en-US" sz="2400" b="1" dirty="0" smtClean="0">
                  <a:solidFill>
                    <a:schemeClr val="tx2"/>
                  </a:solidFill>
                  <a:latin typeface="华文中宋" panose="02010600040101010101" charset="-122"/>
                  <a:ea typeface="华文中宋" panose="02010600040101010101" charset="-122"/>
                  <a:sym typeface="+mn-ea"/>
                </a:rPr>
                <a:t>德育为先的理念</a:t>
              </a:r>
              <a:endParaRPr lang="zh-CN" altLang="en-US" sz="2400" b="1" dirty="0" smtClean="0">
                <a:solidFill>
                  <a:schemeClr val="tx2"/>
                </a:solidFill>
                <a:latin typeface="华文中宋" panose="02010600040101010101" charset="-122"/>
                <a:ea typeface="华文中宋" panose="02010600040101010101" charset="-122"/>
                <a:sym typeface="+mn-ea"/>
              </a:endParaRPr>
            </a:p>
            <a:p>
              <a:pPr algn="ctr"/>
              <a:r>
                <a:rPr lang="zh-CN" altLang="en-US" sz="2400" b="1" dirty="0" smtClean="0">
                  <a:solidFill>
                    <a:schemeClr val="tx2"/>
                  </a:solidFill>
                  <a:latin typeface="华文中宋" panose="02010600040101010101" charset="-122"/>
                  <a:ea typeface="华文中宋" panose="02010600040101010101" charset="-122"/>
                  <a:sym typeface="+mn-ea"/>
                </a:rPr>
                <a:t>要强化</a:t>
              </a:r>
              <a:endParaRPr lang="zh-CN" altLang="en-US" sz="2400" b="1" dirty="0" smtClean="0">
                <a:solidFill>
                  <a:schemeClr val="tx2"/>
                </a:solidFill>
                <a:latin typeface="华文中宋" panose="02010600040101010101" charset="-122"/>
                <a:ea typeface="华文中宋" panose="02010600040101010101" charset="-122"/>
                <a:sym typeface="+mn-ea"/>
              </a:endParaRPr>
            </a:p>
            <a:p>
              <a:pPr algn="ctr"/>
              <a:endParaRPr lang="zh-CN" altLang="en-US" dirty="0">
                <a:solidFill>
                  <a:srgbClr val="3F4143"/>
                </a:solidFill>
              </a:endParaRPr>
            </a:p>
          </p:txBody>
        </p:sp>
      </p:grpSp>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anim calcmode="lin" valueType="num">
                                      <p:cBhvr additive="base">
                                        <p:cTn id="19"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3" end="3"/>
                                            </p:txEl>
                                          </p:spTgt>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23" dur="500"/>
                                        <p:tgtEl>
                                          <p:spTgt spid="39939">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26" dur="500"/>
                                        <p:tgtEl>
                                          <p:spTgt spid="39939">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29" dur="500"/>
                                        <p:tgtEl>
                                          <p:spTgt spid="39939">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3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grpSp>
        <p:nvGrpSpPr>
          <p:cNvPr id="39" name="组合 38"/>
          <p:cNvGrpSpPr/>
          <p:nvPr>
            <p:custDataLst>
              <p:tags r:id="rId1"/>
            </p:custDataLst>
          </p:nvPr>
        </p:nvGrpSpPr>
        <p:grpSpPr>
          <a:xfrm>
            <a:off x="773534" y="1704248"/>
            <a:ext cx="1679013" cy="4162785"/>
            <a:chOff x="1082766" y="2038351"/>
            <a:chExt cx="1455420" cy="3608430"/>
          </a:xfrm>
        </p:grpSpPr>
        <p:sp>
          <p:nvSpPr>
            <p:cNvPr id="23" name="任意多边形 22"/>
            <p:cNvSpPr/>
            <p:nvPr>
              <p:custDataLst>
                <p:tags r:id="rId2"/>
              </p:custDataLst>
            </p:nvPr>
          </p:nvSpPr>
          <p:spPr>
            <a:xfrm>
              <a:off x="1082766" y="2038351"/>
              <a:ext cx="1455420" cy="976547"/>
            </a:xfrm>
            <a:custGeom>
              <a:avLst/>
              <a:gdLst>
                <a:gd name="connsiteX0" fmla="*/ 0 w 1455420"/>
                <a:gd name="connsiteY0" fmla="*/ 0 h 976547"/>
                <a:gd name="connsiteX1" fmla="*/ 1455420 w 1455420"/>
                <a:gd name="connsiteY1" fmla="*/ 0 h 976547"/>
                <a:gd name="connsiteX2" fmla="*/ 1455420 w 1455420"/>
                <a:gd name="connsiteY2" fmla="*/ 138392 h 976547"/>
                <a:gd name="connsiteX3" fmla="*/ 0 w 1455420"/>
                <a:gd name="connsiteY3" fmla="*/ 976547 h 976547"/>
                <a:gd name="connsiteX4" fmla="*/ 0 w 1455420"/>
                <a:gd name="connsiteY4" fmla="*/ 0 h 97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20" h="976547">
                  <a:moveTo>
                    <a:pt x="0" y="0"/>
                  </a:moveTo>
                  <a:lnTo>
                    <a:pt x="1455420" y="0"/>
                  </a:lnTo>
                  <a:lnTo>
                    <a:pt x="1455420" y="138392"/>
                  </a:lnTo>
                  <a:lnTo>
                    <a:pt x="0" y="976547"/>
                  </a:lnTo>
                  <a:lnTo>
                    <a:pt x="0" y="0"/>
                  </a:lnTo>
                  <a:close/>
                </a:path>
              </a:pathLst>
            </a:custGeom>
            <a:ln w="25400">
              <a:solidFill>
                <a:srgbClr val="F95A23"/>
              </a:solidFill>
            </a:ln>
          </p:spPr>
          <p:style>
            <a:lnRef idx="2">
              <a:srgbClr val="F95A23">
                <a:shade val="50000"/>
              </a:srgbClr>
            </a:lnRef>
            <a:fillRef idx="1">
              <a:srgbClr val="F95A23"/>
            </a:fillRef>
            <a:effectRef idx="0">
              <a:srgbClr val="F95A23"/>
            </a:effectRef>
            <a:fontRef idx="minor">
              <a:sysClr val="window" lastClr="FFFFFF"/>
            </a:fontRef>
          </p:style>
          <p:txBody>
            <a:bodyPr lIns="144000" bIns="360000" rtlCol="0" anchor="ctr">
              <a:normAutofit/>
            </a:bodyPr>
            <a:p>
              <a:r>
                <a:rPr lang="en-US" altLang="zh-CN" sz="3200" dirty="0" smtClean="0">
                  <a:solidFill>
                    <a:sysClr val="window" lastClr="FFFFFF"/>
                  </a:solidFill>
                  <a:sym typeface="Arial" panose="020B0604020202020204" pitchFamily="34" charset="0"/>
                </a:rPr>
                <a:t>01</a:t>
              </a:r>
              <a:endParaRPr lang="zh-CN" altLang="en-US" sz="3200" dirty="0">
                <a:solidFill>
                  <a:sysClr val="window" lastClr="FFFFFF"/>
                </a:solidFill>
                <a:sym typeface="Arial" panose="020B0604020202020204" pitchFamily="34" charset="0"/>
              </a:endParaRPr>
            </a:p>
          </p:txBody>
        </p:sp>
        <p:sp>
          <p:nvSpPr>
            <p:cNvPr id="27" name="任意多边形 26"/>
            <p:cNvSpPr/>
            <p:nvPr>
              <p:custDataLst>
                <p:tags r:id="rId3"/>
              </p:custDataLst>
            </p:nvPr>
          </p:nvSpPr>
          <p:spPr>
            <a:xfrm>
              <a:off x="1082766" y="2274491"/>
              <a:ext cx="1455420" cy="3372290"/>
            </a:xfrm>
            <a:custGeom>
              <a:avLst/>
              <a:gdLst>
                <a:gd name="connsiteX0" fmla="*/ 1455420 w 1455420"/>
                <a:gd name="connsiteY0" fmla="*/ 0 h 3372290"/>
                <a:gd name="connsiteX1" fmla="*/ 1455420 w 1455420"/>
                <a:gd name="connsiteY1" fmla="*/ 755194 h 3372290"/>
                <a:gd name="connsiteX2" fmla="*/ 1455420 w 1455420"/>
                <a:gd name="connsiteY2" fmla="*/ 2617096 h 3372290"/>
                <a:gd name="connsiteX3" fmla="*/ 1455420 w 1455420"/>
                <a:gd name="connsiteY3" fmla="*/ 3372290 h 3372290"/>
                <a:gd name="connsiteX4" fmla="*/ 0 w 1455420"/>
                <a:gd name="connsiteY4" fmla="*/ 3372290 h 3372290"/>
                <a:gd name="connsiteX5" fmla="*/ 0 w 1455420"/>
                <a:gd name="connsiteY5" fmla="*/ 2617096 h 3372290"/>
                <a:gd name="connsiteX6" fmla="*/ 0 w 1455420"/>
                <a:gd name="connsiteY6" fmla="*/ 1593349 h 3372290"/>
                <a:gd name="connsiteX7" fmla="*/ 0 w 1455420"/>
                <a:gd name="connsiteY7" fmla="*/ 838155 h 33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0" h="3372290">
                  <a:moveTo>
                    <a:pt x="1455420" y="0"/>
                  </a:moveTo>
                  <a:lnTo>
                    <a:pt x="1455420" y="755194"/>
                  </a:lnTo>
                  <a:lnTo>
                    <a:pt x="1455420" y="2617096"/>
                  </a:lnTo>
                  <a:lnTo>
                    <a:pt x="1455420" y="3372290"/>
                  </a:lnTo>
                  <a:lnTo>
                    <a:pt x="0" y="3372290"/>
                  </a:lnTo>
                  <a:lnTo>
                    <a:pt x="0" y="2617096"/>
                  </a:lnTo>
                  <a:lnTo>
                    <a:pt x="0" y="1593349"/>
                  </a:lnTo>
                  <a:lnTo>
                    <a:pt x="0" y="838155"/>
                  </a:lnTo>
                  <a:close/>
                </a:path>
              </a:pathLst>
            </a:custGeom>
            <a:solidFill>
              <a:sysClr val="window" lastClr="FFFFFF"/>
            </a:solidFill>
            <a:ln w="25400">
              <a:solidFill>
                <a:srgbClr val="F95A23"/>
              </a:solidFill>
            </a:ln>
          </p:spPr>
          <p:style>
            <a:lnRef idx="2">
              <a:srgbClr val="F95A23">
                <a:shade val="50000"/>
              </a:srgbClr>
            </a:lnRef>
            <a:fillRef idx="1">
              <a:srgbClr val="F95A23"/>
            </a:fillRef>
            <a:effectRef idx="0">
              <a:srgbClr val="F95A23"/>
            </a:effectRef>
            <a:fontRef idx="minor">
              <a:sysClr val="window" lastClr="FFFFFF"/>
            </a:fontRef>
          </p:style>
          <p:txBody>
            <a:bodyPr tIns="720000" rtlCol="0" anchor="ctr">
              <a:normAutofit/>
            </a:bodyPr>
            <a:p>
              <a:pPr algn="ctr">
                <a:lnSpc>
                  <a:spcPct val="120000"/>
                </a:lnSpc>
              </a:pPr>
              <a:r>
                <a:rPr lang="zh-CN" altLang="en-US" b="1" dirty="0" smtClean="0">
                  <a:solidFill>
                    <a:schemeClr val="tx2"/>
                  </a:solidFill>
                  <a:ea typeface="宋体-PUA" pitchFamily="2" charset="-122"/>
                  <a:sym typeface="+mn-ea"/>
                </a:rPr>
                <a:t>必须牢牢掌握党在高校意识形态领域的主导权，广泛开展社会主义核心价值体系学习教育</a:t>
              </a:r>
              <a:endParaRPr lang="zh-CN" altLang="en-US" dirty="0">
                <a:solidFill>
                  <a:sysClr val="windowText" lastClr="000000"/>
                </a:solidFill>
                <a:sym typeface="Arial" panose="020B0604020202020204" pitchFamily="34" charset="0"/>
              </a:endParaRPr>
            </a:p>
          </p:txBody>
        </p:sp>
      </p:grpSp>
      <p:grpSp>
        <p:nvGrpSpPr>
          <p:cNvPr id="40" name="组合 39"/>
          <p:cNvGrpSpPr/>
          <p:nvPr>
            <p:custDataLst>
              <p:tags r:id="rId4"/>
            </p:custDataLst>
          </p:nvPr>
        </p:nvGrpSpPr>
        <p:grpSpPr>
          <a:xfrm>
            <a:off x="3486075" y="1704248"/>
            <a:ext cx="1679013" cy="4162785"/>
            <a:chOff x="2926080" y="2038351"/>
            <a:chExt cx="1455420" cy="3608430"/>
          </a:xfrm>
        </p:grpSpPr>
        <p:sp>
          <p:nvSpPr>
            <p:cNvPr id="30" name="任意多边形 29"/>
            <p:cNvSpPr/>
            <p:nvPr>
              <p:custDataLst>
                <p:tags r:id="rId5"/>
              </p:custDataLst>
            </p:nvPr>
          </p:nvSpPr>
          <p:spPr>
            <a:xfrm>
              <a:off x="2926080" y="2038351"/>
              <a:ext cx="1455420" cy="976547"/>
            </a:xfrm>
            <a:custGeom>
              <a:avLst/>
              <a:gdLst>
                <a:gd name="connsiteX0" fmla="*/ 0 w 1455420"/>
                <a:gd name="connsiteY0" fmla="*/ 0 h 976547"/>
                <a:gd name="connsiteX1" fmla="*/ 1455420 w 1455420"/>
                <a:gd name="connsiteY1" fmla="*/ 0 h 976547"/>
                <a:gd name="connsiteX2" fmla="*/ 1455420 w 1455420"/>
                <a:gd name="connsiteY2" fmla="*/ 138392 h 976547"/>
                <a:gd name="connsiteX3" fmla="*/ 0 w 1455420"/>
                <a:gd name="connsiteY3" fmla="*/ 976547 h 976547"/>
                <a:gd name="connsiteX4" fmla="*/ 0 w 1455420"/>
                <a:gd name="connsiteY4" fmla="*/ 0 h 97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20" h="976547">
                  <a:moveTo>
                    <a:pt x="0" y="0"/>
                  </a:moveTo>
                  <a:lnTo>
                    <a:pt x="1455420" y="0"/>
                  </a:lnTo>
                  <a:lnTo>
                    <a:pt x="1455420" y="138392"/>
                  </a:lnTo>
                  <a:lnTo>
                    <a:pt x="0" y="976547"/>
                  </a:lnTo>
                  <a:lnTo>
                    <a:pt x="0" y="0"/>
                  </a:lnTo>
                  <a:close/>
                </a:path>
              </a:pathLst>
            </a:custGeom>
            <a:solidFill>
              <a:srgbClr val="DDB405"/>
            </a:solidFill>
            <a:ln w="25400">
              <a:solidFill>
                <a:srgbClr val="DDB405"/>
              </a:solidFill>
            </a:ln>
          </p:spPr>
          <p:style>
            <a:lnRef idx="2">
              <a:srgbClr val="F95A23">
                <a:shade val="50000"/>
              </a:srgbClr>
            </a:lnRef>
            <a:fillRef idx="1">
              <a:srgbClr val="F95A23"/>
            </a:fillRef>
            <a:effectRef idx="0">
              <a:srgbClr val="F95A23"/>
            </a:effectRef>
            <a:fontRef idx="minor">
              <a:sysClr val="window" lastClr="FFFFFF"/>
            </a:fontRef>
          </p:style>
          <p:txBody>
            <a:bodyPr lIns="144000" bIns="360000" rtlCol="0" anchor="ctr">
              <a:normAutofit/>
            </a:bodyPr>
            <a:p>
              <a:r>
                <a:rPr lang="en-US" altLang="zh-CN" sz="3200" dirty="0" smtClean="0">
                  <a:solidFill>
                    <a:sysClr val="window" lastClr="FFFFFF"/>
                  </a:solidFill>
                  <a:sym typeface="Arial" panose="020B0604020202020204" pitchFamily="34" charset="0"/>
                </a:rPr>
                <a:t>02</a:t>
              </a:r>
              <a:endParaRPr lang="zh-CN" altLang="en-US" sz="3200" dirty="0">
                <a:solidFill>
                  <a:sysClr val="window" lastClr="FFFFFF"/>
                </a:solidFill>
                <a:sym typeface="Arial" panose="020B0604020202020204" pitchFamily="34" charset="0"/>
              </a:endParaRPr>
            </a:p>
          </p:txBody>
        </p:sp>
        <p:sp>
          <p:nvSpPr>
            <p:cNvPr id="31" name="任意多边形 30"/>
            <p:cNvSpPr/>
            <p:nvPr>
              <p:custDataLst>
                <p:tags r:id="rId6"/>
              </p:custDataLst>
            </p:nvPr>
          </p:nvSpPr>
          <p:spPr>
            <a:xfrm>
              <a:off x="2926080" y="2274491"/>
              <a:ext cx="1455420" cy="3372290"/>
            </a:xfrm>
            <a:custGeom>
              <a:avLst/>
              <a:gdLst>
                <a:gd name="connsiteX0" fmla="*/ 1455420 w 1455420"/>
                <a:gd name="connsiteY0" fmla="*/ 0 h 3372290"/>
                <a:gd name="connsiteX1" fmla="*/ 1455420 w 1455420"/>
                <a:gd name="connsiteY1" fmla="*/ 755194 h 3372290"/>
                <a:gd name="connsiteX2" fmla="*/ 1455420 w 1455420"/>
                <a:gd name="connsiteY2" fmla="*/ 2617096 h 3372290"/>
                <a:gd name="connsiteX3" fmla="*/ 1455420 w 1455420"/>
                <a:gd name="connsiteY3" fmla="*/ 3372290 h 3372290"/>
                <a:gd name="connsiteX4" fmla="*/ 0 w 1455420"/>
                <a:gd name="connsiteY4" fmla="*/ 3372290 h 3372290"/>
                <a:gd name="connsiteX5" fmla="*/ 0 w 1455420"/>
                <a:gd name="connsiteY5" fmla="*/ 2617096 h 3372290"/>
                <a:gd name="connsiteX6" fmla="*/ 0 w 1455420"/>
                <a:gd name="connsiteY6" fmla="*/ 1593349 h 3372290"/>
                <a:gd name="connsiteX7" fmla="*/ 0 w 1455420"/>
                <a:gd name="connsiteY7" fmla="*/ 838155 h 33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0" h="3372290">
                  <a:moveTo>
                    <a:pt x="1455420" y="0"/>
                  </a:moveTo>
                  <a:lnTo>
                    <a:pt x="1455420" y="755194"/>
                  </a:lnTo>
                  <a:lnTo>
                    <a:pt x="1455420" y="2617096"/>
                  </a:lnTo>
                  <a:lnTo>
                    <a:pt x="1455420" y="3372290"/>
                  </a:lnTo>
                  <a:lnTo>
                    <a:pt x="0" y="3372290"/>
                  </a:lnTo>
                  <a:lnTo>
                    <a:pt x="0" y="2617096"/>
                  </a:lnTo>
                  <a:lnTo>
                    <a:pt x="0" y="1593349"/>
                  </a:lnTo>
                  <a:lnTo>
                    <a:pt x="0" y="838155"/>
                  </a:lnTo>
                  <a:close/>
                </a:path>
              </a:pathLst>
            </a:custGeom>
            <a:solidFill>
              <a:sysClr val="window" lastClr="FFFFFF"/>
            </a:solidFill>
            <a:ln w="25400">
              <a:solidFill>
                <a:srgbClr val="DDB405"/>
              </a:solidFill>
            </a:ln>
          </p:spPr>
          <p:style>
            <a:lnRef idx="2">
              <a:srgbClr val="F95A23">
                <a:shade val="50000"/>
              </a:srgbClr>
            </a:lnRef>
            <a:fillRef idx="1">
              <a:srgbClr val="F95A23"/>
            </a:fillRef>
            <a:effectRef idx="0">
              <a:srgbClr val="F95A23"/>
            </a:effectRef>
            <a:fontRef idx="minor">
              <a:sysClr val="window" lastClr="FFFFFF"/>
            </a:fontRef>
          </p:style>
          <p:txBody>
            <a:bodyPr tIns="720000" rtlCol="0" anchor="ctr">
              <a:normAutofit fontScale="90000"/>
            </a:bodyPr>
            <a:p>
              <a:pPr algn="ctr">
                <a:lnSpc>
                  <a:spcPct val="120000"/>
                </a:lnSpc>
              </a:pPr>
              <a:r>
                <a:rPr lang="zh-CN" altLang="en-US" b="1" dirty="0" smtClean="0">
                  <a:solidFill>
                    <a:schemeClr val="tx2"/>
                  </a:solidFill>
                  <a:ea typeface="宋体-PUA" pitchFamily="2" charset="-122"/>
                  <a:sym typeface="+mn-ea"/>
                </a:rPr>
                <a:t>必须充分发挥在理论创新和理论宣传普及中的优势，积极参与马克思主义理论研究和建设工程，为推进马克思主义中国化、时代化、大众化作出新的贡献</a:t>
              </a:r>
              <a:endParaRPr lang="zh-CN" altLang="en-US" dirty="0">
                <a:solidFill>
                  <a:sysClr val="windowText" lastClr="000000"/>
                </a:solidFill>
                <a:sym typeface="Arial" panose="020B0604020202020204" pitchFamily="34" charset="0"/>
              </a:endParaRPr>
            </a:p>
          </p:txBody>
        </p:sp>
      </p:grpSp>
      <p:grpSp>
        <p:nvGrpSpPr>
          <p:cNvPr id="41" name="组合 40"/>
          <p:cNvGrpSpPr/>
          <p:nvPr>
            <p:custDataLst>
              <p:tags r:id="rId7"/>
            </p:custDataLst>
          </p:nvPr>
        </p:nvGrpSpPr>
        <p:grpSpPr>
          <a:xfrm>
            <a:off x="6198616" y="1704248"/>
            <a:ext cx="1679013" cy="4162785"/>
            <a:chOff x="4769394" y="2038351"/>
            <a:chExt cx="1455420" cy="3608430"/>
          </a:xfrm>
        </p:grpSpPr>
        <p:sp>
          <p:nvSpPr>
            <p:cNvPr id="33" name="任意多边形 32"/>
            <p:cNvSpPr/>
            <p:nvPr>
              <p:custDataLst>
                <p:tags r:id="rId8"/>
              </p:custDataLst>
            </p:nvPr>
          </p:nvSpPr>
          <p:spPr>
            <a:xfrm>
              <a:off x="4769394" y="2038351"/>
              <a:ext cx="1455420" cy="976547"/>
            </a:xfrm>
            <a:custGeom>
              <a:avLst/>
              <a:gdLst>
                <a:gd name="connsiteX0" fmla="*/ 0 w 1455420"/>
                <a:gd name="connsiteY0" fmla="*/ 0 h 976547"/>
                <a:gd name="connsiteX1" fmla="*/ 1455420 w 1455420"/>
                <a:gd name="connsiteY1" fmla="*/ 0 h 976547"/>
                <a:gd name="connsiteX2" fmla="*/ 1455420 w 1455420"/>
                <a:gd name="connsiteY2" fmla="*/ 138392 h 976547"/>
                <a:gd name="connsiteX3" fmla="*/ 0 w 1455420"/>
                <a:gd name="connsiteY3" fmla="*/ 976547 h 976547"/>
                <a:gd name="connsiteX4" fmla="*/ 0 w 1455420"/>
                <a:gd name="connsiteY4" fmla="*/ 0 h 97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420" h="976547">
                  <a:moveTo>
                    <a:pt x="0" y="0"/>
                  </a:moveTo>
                  <a:lnTo>
                    <a:pt x="1455420" y="0"/>
                  </a:lnTo>
                  <a:lnTo>
                    <a:pt x="1455420" y="138392"/>
                  </a:lnTo>
                  <a:lnTo>
                    <a:pt x="0" y="976547"/>
                  </a:lnTo>
                  <a:lnTo>
                    <a:pt x="0" y="0"/>
                  </a:lnTo>
                  <a:close/>
                </a:path>
              </a:pathLst>
            </a:custGeom>
            <a:solidFill>
              <a:srgbClr val="3295D2"/>
            </a:solidFill>
            <a:ln w="25400">
              <a:solidFill>
                <a:srgbClr val="3295D2"/>
              </a:solidFill>
            </a:ln>
          </p:spPr>
          <p:style>
            <a:lnRef idx="2">
              <a:srgbClr val="F95A23">
                <a:shade val="50000"/>
              </a:srgbClr>
            </a:lnRef>
            <a:fillRef idx="1">
              <a:srgbClr val="F95A23"/>
            </a:fillRef>
            <a:effectRef idx="0">
              <a:srgbClr val="F95A23"/>
            </a:effectRef>
            <a:fontRef idx="minor">
              <a:sysClr val="window" lastClr="FFFFFF"/>
            </a:fontRef>
          </p:style>
          <p:txBody>
            <a:bodyPr lIns="144000" bIns="360000" rtlCol="0" anchor="ctr">
              <a:normAutofit/>
            </a:bodyPr>
            <a:p>
              <a:r>
                <a:rPr lang="en-US" altLang="zh-CN" sz="3200" dirty="0" smtClean="0">
                  <a:solidFill>
                    <a:sysClr val="window" lastClr="FFFFFF"/>
                  </a:solidFill>
                  <a:sym typeface="Arial" panose="020B0604020202020204" pitchFamily="34" charset="0"/>
                </a:rPr>
                <a:t>03</a:t>
              </a:r>
              <a:endParaRPr lang="zh-CN" altLang="en-US" sz="3200" dirty="0">
                <a:solidFill>
                  <a:sysClr val="window" lastClr="FFFFFF"/>
                </a:solidFill>
                <a:sym typeface="Arial" panose="020B0604020202020204" pitchFamily="34" charset="0"/>
              </a:endParaRPr>
            </a:p>
          </p:txBody>
        </p:sp>
        <p:sp>
          <p:nvSpPr>
            <p:cNvPr id="34" name="任意多边形 33"/>
            <p:cNvSpPr/>
            <p:nvPr>
              <p:custDataLst>
                <p:tags r:id="rId9"/>
              </p:custDataLst>
            </p:nvPr>
          </p:nvSpPr>
          <p:spPr>
            <a:xfrm>
              <a:off x="4769394" y="2274491"/>
              <a:ext cx="1455420" cy="3372290"/>
            </a:xfrm>
            <a:custGeom>
              <a:avLst/>
              <a:gdLst>
                <a:gd name="connsiteX0" fmla="*/ 1455420 w 1455420"/>
                <a:gd name="connsiteY0" fmla="*/ 0 h 3372290"/>
                <a:gd name="connsiteX1" fmla="*/ 1455420 w 1455420"/>
                <a:gd name="connsiteY1" fmla="*/ 755194 h 3372290"/>
                <a:gd name="connsiteX2" fmla="*/ 1455420 w 1455420"/>
                <a:gd name="connsiteY2" fmla="*/ 2617096 h 3372290"/>
                <a:gd name="connsiteX3" fmla="*/ 1455420 w 1455420"/>
                <a:gd name="connsiteY3" fmla="*/ 3372290 h 3372290"/>
                <a:gd name="connsiteX4" fmla="*/ 0 w 1455420"/>
                <a:gd name="connsiteY4" fmla="*/ 3372290 h 3372290"/>
                <a:gd name="connsiteX5" fmla="*/ 0 w 1455420"/>
                <a:gd name="connsiteY5" fmla="*/ 2617096 h 3372290"/>
                <a:gd name="connsiteX6" fmla="*/ 0 w 1455420"/>
                <a:gd name="connsiteY6" fmla="*/ 1593349 h 3372290"/>
                <a:gd name="connsiteX7" fmla="*/ 0 w 1455420"/>
                <a:gd name="connsiteY7" fmla="*/ 838155 h 337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5420" h="3372290">
                  <a:moveTo>
                    <a:pt x="1455420" y="0"/>
                  </a:moveTo>
                  <a:lnTo>
                    <a:pt x="1455420" y="755194"/>
                  </a:lnTo>
                  <a:lnTo>
                    <a:pt x="1455420" y="2617096"/>
                  </a:lnTo>
                  <a:lnTo>
                    <a:pt x="1455420" y="3372290"/>
                  </a:lnTo>
                  <a:lnTo>
                    <a:pt x="0" y="3372290"/>
                  </a:lnTo>
                  <a:lnTo>
                    <a:pt x="0" y="2617096"/>
                  </a:lnTo>
                  <a:lnTo>
                    <a:pt x="0" y="1593349"/>
                  </a:lnTo>
                  <a:lnTo>
                    <a:pt x="0" y="838155"/>
                  </a:lnTo>
                  <a:close/>
                </a:path>
              </a:pathLst>
            </a:custGeom>
            <a:solidFill>
              <a:sysClr val="window" lastClr="FFFFFF"/>
            </a:solidFill>
            <a:ln w="25400">
              <a:solidFill>
                <a:srgbClr val="3295D2"/>
              </a:solidFill>
            </a:ln>
          </p:spPr>
          <p:style>
            <a:lnRef idx="2">
              <a:srgbClr val="F95A23">
                <a:shade val="50000"/>
              </a:srgbClr>
            </a:lnRef>
            <a:fillRef idx="1">
              <a:srgbClr val="F95A23"/>
            </a:fillRef>
            <a:effectRef idx="0">
              <a:srgbClr val="F95A23"/>
            </a:effectRef>
            <a:fontRef idx="minor">
              <a:sysClr val="window" lastClr="FFFFFF"/>
            </a:fontRef>
          </p:style>
          <p:txBody>
            <a:bodyPr tIns="720000" rtlCol="0" anchor="ctr">
              <a:normAutofit/>
            </a:bodyPr>
            <a:p>
              <a:pPr algn="ctr">
                <a:lnSpc>
                  <a:spcPct val="120000"/>
                </a:lnSpc>
              </a:pPr>
              <a:r>
                <a:rPr lang="zh-CN" altLang="en-US" b="1" dirty="0" smtClean="0">
                  <a:solidFill>
                    <a:schemeClr val="tx2"/>
                  </a:solidFill>
                  <a:ea typeface="宋体-PUA" pitchFamily="2" charset="-122"/>
                  <a:sym typeface="+mn-ea"/>
                </a:rPr>
                <a:t>必须在真学真懂真信真用上下功夫，深入推进中国特色社会主义理论体系进教材、进课堂、进头脑工作</a:t>
              </a:r>
              <a:endParaRPr lang="zh-CN" altLang="en-US" dirty="0">
                <a:solidFill>
                  <a:sysClr val="windowText" lastClr="000000"/>
                </a:solidFill>
                <a:sym typeface="Arial" panose="020B0604020202020204" pitchFamily="34" charset="0"/>
              </a:endParaRPr>
            </a:p>
          </p:txBody>
        </p:sp>
      </p:grpSp>
      <p:pic>
        <p:nvPicPr>
          <p:cNvPr id="24" name="内容占位符 16"/>
          <p:cNvPicPr>
            <a:picLocks noChangeAspect="1"/>
          </p:cNvPicPr>
          <p:nvPr/>
        </p:nvPicPr>
        <p:blipFill>
          <a:blip r:embed="rId10"/>
          <a:stretch>
            <a:fillRect/>
          </a:stretch>
        </p:blipFill>
        <p:spPr>
          <a:xfrm>
            <a:off x="8035925" y="451485"/>
            <a:ext cx="598805" cy="807720"/>
          </a:xfrm>
          <a:prstGeom prst="rect">
            <a:avLst/>
          </a:prstGeom>
          <a:effectLst/>
        </p:spPr>
      </p:pic>
    </p:spTree>
    <p:custDataLst>
      <p:tags r:id="rId1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0018" b="1"/>
          <a:stretch>
            <a:fillRect/>
          </a:stretch>
        </p:blipFill>
        <p:spPr>
          <a:xfrm>
            <a:off x="0" y="857250"/>
            <a:ext cx="9144000" cy="5143500"/>
          </a:xfrm>
          <a:prstGeom prst="rect">
            <a:avLst/>
          </a:prstGeom>
        </p:spPr>
      </p:pic>
      <p:sp>
        <p:nvSpPr>
          <p:cNvPr id="4" name="文本框 3"/>
          <p:cNvSpPr txBox="1"/>
          <p:nvPr/>
        </p:nvSpPr>
        <p:spPr>
          <a:xfrm>
            <a:off x="1407553" y="2338388"/>
            <a:ext cx="5212080" cy="1106805"/>
          </a:xfrm>
          <a:prstGeom prst="rect">
            <a:avLst/>
          </a:prstGeom>
          <a:noFill/>
        </p:spPr>
        <p:txBody>
          <a:bodyPr wrap="none" rtlCol="0">
            <a:spAutoFit/>
          </a:bodyPr>
          <a:lstStyle>
            <a:defPPr>
              <a:defRPr lang="zh-CN"/>
            </a:defPPr>
            <a:lvl1pPr>
              <a:defRPr sz="11500">
                <a:ln w="0">
                  <a:noFill/>
                </a:ln>
                <a:gradFill>
                  <a:gsLst>
                    <a:gs pos="0">
                      <a:srgbClr val="FF0000"/>
                    </a:gs>
                    <a:gs pos="72000">
                      <a:srgbClr val="B10E13"/>
                    </a:gs>
                  </a:gsLst>
                  <a:lin ang="5400000" scaled="0"/>
                </a:gradFill>
                <a:effectLst>
                  <a:outerShdw blurRad="25400" dist="25400" algn="l" rotWithShape="0">
                    <a:srgbClr val="B10E13"/>
                  </a:outerShdw>
                </a:effectLst>
                <a:latin typeface="思源黑体 CN Bold" panose="020B0800000000000000" pitchFamily="34" charset="-122"/>
                <a:ea typeface="思源黑体 CN Bold" panose="020B0800000000000000" pitchFamily="34" charset="-122"/>
              </a:defRPr>
            </a:lvl1pPr>
          </a:lstStyle>
          <a:p>
            <a:r>
              <a:rPr lang="zh-CN" altLang="en-US" sz="6600" dirty="0" smtClean="0"/>
              <a:t>感谢您的观看</a:t>
            </a:r>
            <a:endParaRPr lang="zh-CN" altLang="en-US" sz="6600" dirty="0"/>
          </a:p>
        </p:txBody>
      </p:sp>
      <p:sp>
        <p:nvSpPr>
          <p:cNvPr id="5" name="文本框 4"/>
          <p:cNvSpPr txBox="1"/>
          <p:nvPr/>
        </p:nvSpPr>
        <p:spPr>
          <a:xfrm>
            <a:off x="1864753" y="3342960"/>
            <a:ext cx="3535680" cy="460375"/>
          </a:xfrm>
          <a:prstGeom prst="rect">
            <a:avLst/>
          </a:prstGeom>
          <a:noFill/>
        </p:spPr>
        <p:txBody>
          <a:bodyPr wrap="none" rtlCol="0">
            <a:spAutoFit/>
          </a:bodyPr>
          <a:lstStyle>
            <a:defPPr>
              <a:defRPr lang="zh-CN"/>
            </a:defPPr>
            <a:lvl1pPr>
              <a:defRPr sz="11500">
                <a:ln w="0">
                  <a:noFill/>
                </a:ln>
                <a:gradFill>
                  <a:gsLst>
                    <a:gs pos="0">
                      <a:srgbClr val="FF0000"/>
                    </a:gs>
                    <a:gs pos="72000">
                      <a:srgbClr val="B10E13"/>
                    </a:gs>
                  </a:gsLst>
                  <a:lin ang="5400000" scaled="0"/>
                </a:gradFill>
                <a:effectLst>
                  <a:outerShdw blurRad="25400" dist="25400" algn="l" rotWithShape="0">
                    <a:srgbClr val="B10E13"/>
                  </a:outerShdw>
                </a:effectLst>
                <a:latin typeface="思源黑体 CN Bold" panose="020B0800000000000000" pitchFamily="34" charset="-122"/>
                <a:ea typeface="思源黑体 CN Bold" panose="020B0800000000000000" pitchFamily="34" charset="-122"/>
              </a:defRPr>
            </a:lvl1pPr>
          </a:lstStyle>
          <a:p>
            <a:r>
              <a:rPr lang="en-US" altLang="zh-CN" sz="2400" dirty="0" smtClean="0">
                <a:solidFill>
                  <a:srgbClr val="AA1D25"/>
                </a:solidFill>
                <a:latin typeface="思源黑体 CN Normal" panose="020B0400000000000000" pitchFamily="34" charset="-122"/>
                <a:ea typeface="思源黑体 CN Normal" panose="020B0400000000000000" pitchFamily="34" charset="-122"/>
              </a:rPr>
              <a:t>THANK YOU FOR WATCHING</a:t>
            </a:r>
            <a:endParaRPr lang="zh-CN" altLang="en-US" sz="2400" dirty="0">
              <a:solidFill>
                <a:srgbClr val="AA1D25"/>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1946"/>
          <a:stretch>
            <a:fillRect/>
          </a:stretch>
        </p:blipFill>
        <p:spPr>
          <a:xfrm>
            <a:off x="6291289" y="-127513"/>
            <a:ext cx="6249889" cy="612826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4000">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grpSp>
        <p:nvGrpSpPr>
          <p:cNvPr id="5" name="组合 4"/>
          <p:cNvGrpSpPr/>
          <p:nvPr/>
        </p:nvGrpSpPr>
        <p:grpSpPr>
          <a:xfrm>
            <a:off x="1094423" y="3844013"/>
            <a:ext cx="7056437" cy="1370667"/>
            <a:chOff x="1310898" y="3503553"/>
            <a:chExt cx="9757031" cy="1895240"/>
          </a:xfrm>
        </p:grpSpPr>
        <p:sp>
          <p:nvSpPr>
            <p:cNvPr id="22" name="矩形 21"/>
            <p:cNvSpPr>
              <a:spLocks noChangeAspect="1"/>
            </p:cNvSpPr>
            <p:nvPr/>
          </p:nvSpPr>
          <p:spPr>
            <a:xfrm>
              <a:off x="1310898" y="3503553"/>
              <a:ext cx="2964942" cy="1895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a:spLocks noChangeAspect="1"/>
            </p:cNvSpPr>
            <p:nvPr/>
          </p:nvSpPr>
          <p:spPr>
            <a:xfrm>
              <a:off x="7990415" y="3503553"/>
              <a:ext cx="3077514" cy="1895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20737" b="10828"/>
            <a:stretch>
              <a:fillRect/>
            </a:stretch>
          </p:blipFill>
          <p:spPr>
            <a:xfrm>
              <a:off x="4275840" y="3511550"/>
              <a:ext cx="3708225" cy="1885950"/>
            </a:xfrm>
            <a:prstGeom prst="rect">
              <a:avLst/>
            </a:prstGeom>
          </p:spPr>
        </p:pic>
      </p:grpSp>
      <p:sp>
        <p:nvSpPr>
          <p:cNvPr id="43" name="圆角矩形 42"/>
          <p:cNvSpPr/>
          <p:nvPr/>
        </p:nvSpPr>
        <p:spPr>
          <a:xfrm>
            <a:off x="241300" y="1557020"/>
            <a:ext cx="8331835" cy="953770"/>
          </a:xfrm>
          <a:prstGeom prst="roundRect">
            <a:avLst>
              <a:gd name="adj" fmla="val 29492"/>
            </a:avLst>
          </a:prstGeom>
          <a:solidFill>
            <a:srgbClr val="C00000"/>
          </a:solidFill>
          <a:ln>
            <a:noFill/>
          </a:ln>
          <a:effectLst>
            <a:outerShdw blurRad="12700" dist="12700" dir="2700000" algn="tl" rotWithShape="0">
              <a:srgbClr val="B10E1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endPar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a:p>
            <a:pPr algn="l"/>
            <a:r>
              <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把习近平总书记党建思想作为加和改进</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a:p>
            <a:pPr algn="l"/>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高校党建工作的根本遵循和行动指南</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endParaRPr>
          </a:p>
          <a:p>
            <a:pPr algn="l"/>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p:txBody>
      </p:sp>
      <p:sp>
        <p:nvSpPr>
          <p:cNvPr id="44" name="椭圆 43"/>
          <p:cNvSpPr/>
          <p:nvPr/>
        </p:nvSpPr>
        <p:spPr>
          <a:xfrm>
            <a:off x="472153" y="1556794"/>
            <a:ext cx="874389" cy="874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三</a:t>
            </a:r>
            <a:endParaRPr lang="zh-CN" altLang="en-US"/>
          </a:p>
        </p:txBody>
      </p:sp>
      <p:sp>
        <p:nvSpPr>
          <p:cNvPr id="6" name="文本框 5"/>
          <p:cNvSpPr txBox="1"/>
          <p:nvPr/>
        </p:nvSpPr>
        <p:spPr>
          <a:xfrm>
            <a:off x="547085" y="1680329"/>
            <a:ext cx="799454" cy="706755"/>
          </a:xfrm>
          <a:prstGeom prst="rect">
            <a:avLst/>
          </a:prstGeom>
          <a:noFill/>
        </p:spPr>
        <p:txBody>
          <a:bodyPr wrap="square" rtlCol="0">
            <a:spAutoFit/>
          </a:bodyPr>
          <a:lstStyle>
            <a:defPPr>
              <a:defRPr lang="zh-CN"/>
            </a:defPPr>
            <a:lvl1pPr algn="just">
              <a:defRPr sz="4000">
                <a:gradFill>
                  <a:gsLst>
                    <a:gs pos="0">
                      <a:srgbClr val="FF0000"/>
                    </a:gs>
                    <a:gs pos="61000">
                      <a:srgbClr val="C00000"/>
                    </a:gs>
                  </a:gsLst>
                  <a:lin ang="5400000" scaled="0"/>
                </a:gradFill>
                <a:effectLst/>
                <a:latin typeface="思源黑体 CN Bold" panose="020B0800000000000000" pitchFamily="34" charset="-122"/>
                <a:ea typeface="思源黑体 CN Bold" panose="020B0800000000000000" pitchFamily="34" charset="-122"/>
              </a:defRPr>
            </a:lvl1pPr>
          </a:lstStyle>
          <a:p>
            <a:r>
              <a:rPr lang="zh-CN" altLang="zh-CN" dirty="0"/>
              <a:t>一</a:t>
            </a:r>
            <a:endParaRPr lang="zh-CN" altLang="zh-CN"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750"/>
                                        <p:tgtEl>
                                          <p:spTgt spid="44"/>
                                        </p:tgtEl>
                                      </p:cBhvr>
                                    </p:animEffect>
                                  </p:childTnLst>
                                </p:cTn>
                              </p:par>
                              <p:par>
                                <p:cTn id="18" presetID="8" presetClass="emph" presetSubtype="0" fill="hold" grpId="1" nodeType="withEffect">
                                  <p:stCondLst>
                                    <p:cond delay="100"/>
                                  </p:stCondLst>
                                  <p:childTnLst>
                                    <p:animRot by="21600000">
                                      <p:cBhvr>
                                        <p:cTn id="19" dur="750" fill="hold"/>
                                        <p:tgtEl>
                                          <p:spTgt spid="44"/>
                                        </p:tgtEl>
                                        <p:attrNameLst>
                                          <p:attrName>r</p:attrName>
                                        </p:attrNameLst>
                                      </p:cBhvr>
                                    </p:animRo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3"/>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42"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4" grpId="1" bldLvl="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865505" y="158115"/>
            <a:ext cx="7886700" cy="1325880"/>
          </a:xfrm>
        </p:spPr>
        <p:txBody>
          <a:bodyPr/>
          <a:p>
            <a:pPr marL="0" indent="0"/>
            <a:r>
              <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sym typeface="+mn-ea"/>
              </a:rPr>
              <a:t>深刻领会习近平总书记党建思想的丰富内涵</a:t>
            </a:r>
            <a:endPar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sym typeface="+mn-ea"/>
            </a:endParaRPr>
          </a:p>
        </p:txBody>
      </p:sp>
      <p:sp>
        <p:nvSpPr>
          <p:cNvPr id="6" name="TextBox 5"/>
          <p:cNvSpPr txBox="1"/>
          <p:nvPr/>
        </p:nvSpPr>
        <p:spPr>
          <a:xfrm>
            <a:off x="392746" y="2060884"/>
            <a:ext cx="4643438" cy="3495040"/>
          </a:xfrm>
          <a:prstGeom prst="rect">
            <a:avLst/>
          </a:prstGeom>
          <a:noFill/>
        </p:spPr>
        <p:txBody>
          <a:bodyPr wrap="square" rtlCol="0">
            <a:spAutoFit/>
          </a:bodyPr>
          <a:lstStyle/>
          <a:p>
            <a:pPr marL="342900" indent="-342900">
              <a:lnSpc>
                <a:spcPct val="150000"/>
              </a:lnSpc>
              <a:buFont typeface="Wingdings" panose="05000000000000000000" charset="0"/>
              <a:buChar char=""/>
            </a:pPr>
            <a:r>
              <a:rPr lang="zh-CN" altLang="en-US" sz="2000" b="1" dirty="0" smtClean="0">
                <a:solidFill>
                  <a:schemeClr val="tx2"/>
                </a:solidFill>
                <a:ea typeface="华文中宋" panose="02010600040101010101" charset="-122"/>
              </a:rPr>
              <a:t>紧紧围绕全面从严治党</a:t>
            </a:r>
            <a:endParaRPr lang="en-US" altLang="zh-CN" sz="2000" b="1" dirty="0" smtClean="0">
              <a:solidFill>
                <a:schemeClr val="tx2"/>
              </a:solidFill>
              <a:ea typeface="华文中宋" panose="02010600040101010101" charset="-122"/>
            </a:endParaRPr>
          </a:p>
          <a:p>
            <a:pPr marL="342900" indent="-342900">
              <a:lnSpc>
                <a:spcPct val="150000"/>
              </a:lnSpc>
              <a:buFont typeface="Wingdings" panose="05000000000000000000" charset="0"/>
              <a:buChar char=""/>
            </a:pPr>
            <a:r>
              <a:rPr lang="zh-CN" altLang="en-US" sz="2000" b="1" dirty="0">
                <a:solidFill>
                  <a:schemeClr val="tx2"/>
                </a:solidFill>
                <a:ea typeface="华文中宋" panose="02010600040101010101" charset="-122"/>
              </a:rPr>
              <a:t>统筹伟大事业与伟大工程</a:t>
            </a:r>
            <a:endParaRPr lang="en-US" altLang="zh-CN" sz="2000" b="1" dirty="0">
              <a:solidFill>
                <a:schemeClr val="tx2"/>
              </a:solidFill>
              <a:ea typeface="华文中宋" panose="02010600040101010101" charset="-122"/>
            </a:endParaRPr>
          </a:p>
          <a:p>
            <a:pPr marL="342900" indent="-342900">
              <a:lnSpc>
                <a:spcPct val="150000"/>
              </a:lnSpc>
              <a:buFont typeface="Wingdings" panose="05000000000000000000" charset="0"/>
              <a:buChar char=""/>
            </a:pPr>
            <a:r>
              <a:rPr lang="zh-CN" altLang="en-US" sz="2000" b="1" dirty="0">
                <a:solidFill>
                  <a:schemeClr val="tx2"/>
                </a:solidFill>
                <a:ea typeface="华文中宋" panose="02010600040101010101" charset="-122"/>
              </a:rPr>
              <a:t>统筹</a:t>
            </a:r>
            <a:r>
              <a:rPr lang="zh-CN" altLang="zh-CN" sz="2000" b="1" dirty="0">
                <a:solidFill>
                  <a:schemeClr val="tx2"/>
                </a:solidFill>
                <a:ea typeface="华文中宋" panose="02010600040101010101" charset="-122"/>
              </a:rPr>
              <a:t>理论创新、实践创新、制度创新</a:t>
            </a:r>
            <a:endParaRPr lang="zh-CN" altLang="zh-CN" sz="2000" b="1" dirty="0">
              <a:solidFill>
                <a:schemeClr val="tx2"/>
              </a:solidFill>
              <a:ea typeface="华文中宋" panose="02010600040101010101" charset="-122"/>
            </a:endParaRPr>
          </a:p>
          <a:p>
            <a:pPr indent="0">
              <a:lnSpc>
                <a:spcPct val="150000"/>
              </a:lnSpc>
              <a:buFont typeface="Wingdings" panose="05000000000000000000" charset="0"/>
              <a:buNone/>
            </a:pPr>
            <a:endParaRPr lang="en-US" altLang="zh-CN" sz="2000" b="1" dirty="0" smtClean="0">
              <a:solidFill>
                <a:schemeClr val="tx2"/>
              </a:solidFill>
              <a:ea typeface="华文中宋" panose="02010600040101010101" charset="-122"/>
            </a:endParaRPr>
          </a:p>
          <a:p>
            <a:pPr marL="342900" indent="-342900">
              <a:lnSpc>
                <a:spcPct val="114000"/>
              </a:lnSpc>
              <a:spcAft>
                <a:spcPts val="1200"/>
              </a:spcAft>
              <a:buFont typeface="Wingdings" panose="05000000000000000000" charset="0"/>
              <a:buChar char=""/>
            </a:pPr>
            <a:r>
              <a:rPr lang="zh-CN" altLang="en-US" sz="2000" b="1" dirty="0" smtClean="0">
                <a:solidFill>
                  <a:schemeClr val="tx2"/>
                </a:solidFill>
                <a:ea typeface="华文中宋" panose="02010600040101010101" charset="-122"/>
              </a:rPr>
              <a:t>是马克思主义党建学说与当代中国实际相结合的新成果</a:t>
            </a:r>
            <a:endParaRPr lang="en-US" altLang="zh-CN" sz="2000" b="1" dirty="0" smtClean="0">
              <a:solidFill>
                <a:schemeClr val="tx2"/>
              </a:solidFill>
              <a:ea typeface="华文中宋" panose="02010600040101010101" charset="-122"/>
            </a:endParaRPr>
          </a:p>
          <a:p>
            <a:pPr marL="342900" indent="-342900">
              <a:lnSpc>
                <a:spcPct val="114000"/>
              </a:lnSpc>
              <a:spcAft>
                <a:spcPts val="1200"/>
              </a:spcAft>
              <a:buFont typeface="Wingdings" panose="05000000000000000000" charset="0"/>
              <a:buChar char=""/>
            </a:pPr>
            <a:r>
              <a:rPr lang="zh-CN" altLang="en-US" sz="2000" b="1" dirty="0">
                <a:solidFill>
                  <a:schemeClr val="tx2"/>
                </a:solidFill>
                <a:ea typeface="华文中宋" panose="02010600040101010101" charset="-122"/>
              </a:rPr>
              <a:t>是具有</a:t>
            </a:r>
            <a:r>
              <a:rPr lang="zh-CN" altLang="zh-CN" sz="2000" b="1" dirty="0">
                <a:solidFill>
                  <a:schemeClr val="tx2"/>
                </a:solidFill>
                <a:ea typeface="华文中宋" panose="02010600040101010101" charset="-122"/>
              </a:rPr>
              <a:t>中国特色、中国风格、中国气派</a:t>
            </a:r>
            <a:r>
              <a:rPr lang="zh-CN" altLang="en-US" sz="2000" b="1" dirty="0">
                <a:solidFill>
                  <a:schemeClr val="tx2"/>
                </a:solidFill>
                <a:ea typeface="华文中宋" panose="02010600040101010101" charset="-122"/>
              </a:rPr>
              <a:t>的党建学说</a:t>
            </a:r>
            <a:endParaRPr lang="zh-CN" altLang="zh-CN" sz="2000" b="1" dirty="0">
              <a:solidFill>
                <a:schemeClr val="tx2"/>
              </a:solidFill>
              <a:ea typeface="华文中宋" panose="02010600040101010101" charset="-122"/>
            </a:endParaRPr>
          </a:p>
        </p:txBody>
      </p:sp>
      <p:pic>
        <p:nvPicPr>
          <p:cNvPr id="13314" name="Picture 2" descr="C:\Users\Administrator\Desktop\eca86ba054ac181ac23803.jpg"/>
          <p:cNvPicPr>
            <a:picLocks noChangeAspect="1" noChangeArrowheads="1"/>
          </p:cNvPicPr>
          <p:nvPr/>
        </p:nvPicPr>
        <p:blipFill>
          <a:blip r:embed="rId1" cstate="print"/>
          <a:srcRect/>
          <a:stretch>
            <a:fillRect/>
          </a:stretch>
        </p:blipFill>
        <p:spPr bwMode="auto">
          <a:xfrm>
            <a:off x="5102195" y="2137403"/>
            <a:ext cx="3711819" cy="2874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ph idx="4294967295"/>
          </p:nvPr>
        </p:nvPicPr>
        <p:blipFill>
          <a:blip r:embed="rId2"/>
          <a:stretch>
            <a:fillRect/>
          </a:stretch>
        </p:blipFill>
        <p:spPr>
          <a:xfrm>
            <a:off x="8153400" y="417195"/>
            <a:ext cx="598805" cy="807720"/>
          </a:xfrm>
          <a:prstGeom prst="rect">
            <a:avLst/>
          </a:prstGeom>
          <a:effec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down)">
                                      <p:cBhvr>
                                        <p:cTn id="20" dur="500"/>
                                        <p:tgtEl>
                                          <p:spTgt spid="6">
                                            <p:txEl>
                                              <p:pRg st="4" end="4"/>
                                            </p:tx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052195" y="210820"/>
            <a:ext cx="6706870" cy="953135"/>
          </a:xfrm>
          <a:prstGeom prst="rect">
            <a:avLst/>
          </a:prstGeom>
          <a:noFill/>
          <a:ln w="9525">
            <a:noFill/>
            <a:miter lim="800000"/>
          </a:ln>
        </p:spPr>
        <p:txBody>
          <a:bodyPr wrap="square">
            <a:spAutoFit/>
          </a:bodyPr>
          <a:lstStyle/>
          <a:p>
            <a:r>
              <a:rPr lang="zh-CN" altLang="en-US" sz="2800" b="1" dirty="0">
                <a:solidFill>
                  <a:schemeClr val="tx1">
                    <a:lumMod val="65000"/>
                    <a:lumOff val="35000"/>
                  </a:schemeClr>
                </a:solidFill>
                <a:latin typeface="黑体" panose="02010609060101010101" pitchFamily="49" charset="-122"/>
                <a:ea typeface="黑体" panose="02010609060101010101" pitchFamily="49" charset="-122"/>
              </a:rPr>
              <a:t>认真贯彻习近平</a:t>
            </a:r>
            <a:r>
              <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rPr>
              <a:t>总书记关于高校</a:t>
            </a:r>
            <a:r>
              <a:rPr lang="zh-CN" altLang="en-US" sz="2800" b="1" dirty="0">
                <a:solidFill>
                  <a:schemeClr val="tx1">
                    <a:lumMod val="65000"/>
                    <a:lumOff val="35000"/>
                  </a:schemeClr>
                </a:solidFill>
                <a:latin typeface="黑体" panose="02010609060101010101" pitchFamily="49" charset="-122"/>
                <a:ea typeface="黑体" panose="02010609060101010101" pitchFamily="49" charset="-122"/>
              </a:rPr>
              <a:t>党建工作的重要指示精神</a:t>
            </a:r>
            <a:endParaRPr lang="zh-CN" altLang="en-US" sz="2800" b="1" dirty="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TextBox 12"/>
          <p:cNvSpPr txBox="1">
            <a:spLocks noChangeArrowheads="1"/>
          </p:cNvSpPr>
          <p:nvPr/>
        </p:nvSpPr>
        <p:spPr bwMode="auto">
          <a:xfrm>
            <a:off x="4085998" y="1989599"/>
            <a:ext cx="4429125" cy="4154170"/>
          </a:xfrm>
          <a:prstGeom prst="rect">
            <a:avLst/>
          </a:prstGeom>
          <a:noFill/>
          <a:ln w="9525">
            <a:noFill/>
            <a:miter lim="800000"/>
          </a:ln>
        </p:spPr>
        <p:txBody>
          <a:bodyPr>
            <a:spAutoFit/>
          </a:bodyPr>
          <a:lstStyle/>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加强党对高校领导，加强和改进高校党的建设，是办好中国特色社会主义大学根本保证</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把高校建设成为学习研究宣传马克思主义重要阵地</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牢牢把握高校意识形态工作领导权</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青年要自觉践行社会主义核心价值观   </a:t>
            </a:r>
            <a:endParaRPr lang="en-US" altLang="zh-CN" sz="2200" b="1" dirty="0" smtClean="0">
              <a:solidFill>
                <a:schemeClr val="tx2"/>
              </a:solidFill>
              <a:ea typeface="华文中宋" panose="02010600040101010101" charset="-122"/>
            </a:endParaRPr>
          </a:p>
        </p:txBody>
      </p:sp>
      <p:pic>
        <p:nvPicPr>
          <p:cNvPr id="3074" name="Picture 2" descr="C:\Users\Administrator\Desktop\W020121115434876618925.jpg"/>
          <p:cNvPicPr>
            <a:picLocks noChangeAspect="1" noChangeArrowheads="1"/>
          </p:cNvPicPr>
          <p:nvPr/>
        </p:nvPicPr>
        <p:blipFill>
          <a:blip r:embed="rId1" cstate="print"/>
          <a:srcRect t="7238" b="21233"/>
          <a:stretch>
            <a:fillRect/>
          </a:stretch>
        </p:blipFill>
        <p:spPr bwMode="auto">
          <a:xfrm>
            <a:off x="637512" y="1989448"/>
            <a:ext cx="3071834" cy="3035695"/>
          </a:xfrm>
          <a:prstGeom prst="roundRect">
            <a:avLst/>
          </a:prstGeom>
          <a:noFill/>
          <a:effectLst>
            <a:reflection blurRad="6350" stA="50000" endA="300" endPos="38500" dist="50800" dir="5400000" sy="-100000" algn="bl" rotWithShape="0"/>
          </a:effectLst>
        </p:spPr>
      </p:pic>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2"/>
          <a:stretch>
            <a:fillRect/>
          </a:stretch>
        </p:blipFill>
        <p:spPr>
          <a:xfrm>
            <a:off x="8153400" y="417195"/>
            <a:ext cx="598805" cy="807720"/>
          </a:xfrm>
          <a:prstGeom prst="rect">
            <a:avLst/>
          </a:prstGeom>
          <a:effec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2"/>
                                        </p:tgtEl>
                                        <p:attrNameLst>
                                          <p:attrName>ppt_x</p:attrName>
                                          <p:attrName>ppt_y</p:attrName>
                                        </p:attrNameLst>
                                      </p:cBhvr>
                                    </p:animMotion>
                                    <p:animRot by="1500000">
                                      <p:cBhvr>
                                        <p:cTn id="10" dur="125" fill="hold">
                                          <p:stCondLst>
                                            <p:cond delay="0"/>
                                          </p:stCondLst>
                                        </p:cTn>
                                        <p:tgtEl>
                                          <p:spTgt spid="12"/>
                                        </p:tgtEl>
                                        <p:attrNameLst>
                                          <p:attrName>r</p:attrName>
                                        </p:attrNameLst>
                                      </p:cBhvr>
                                    </p:animRot>
                                    <p:animRot by="-1500000">
                                      <p:cBhvr>
                                        <p:cTn id="11" dur="125" fill="hold">
                                          <p:stCondLst>
                                            <p:cond delay="125"/>
                                          </p:stCondLst>
                                        </p:cTn>
                                        <p:tgtEl>
                                          <p:spTgt spid="12"/>
                                        </p:tgtEl>
                                        <p:attrNameLst>
                                          <p:attrName>r</p:attrName>
                                        </p:attrNameLst>
                                      </p:cBhvr>
                                    </p:animRot>
                                    <p:animRot by="-1500000">
                                      <p:cBhvr>
                                        <p:cTn id="12" dur="125" fill="hold">
                                          <p:stCondLst>
                                            <p:cond delay="250"/>
                                          </p:stCondLst>
                                        </p:cTn>
                                        <p:tgtEl>
                                          <p:spTgt spid="12"/>
                                        </p:tgtEl>
                                        <p:attrNameLst>
                                          <p:attrName>r</p:attrName>
                                        </p:attrNameLst>
                                      </p:cBhvr>
                                    </p:animRot>
                                    <p:animRot by="1500000">
                                      <p:cBhvr>
                                        <p:cTn id="13" dur="125" fill="hold">
                                          <p:stCondLst>
                                            <p:cond delay="375"/>
                                          </p:stCondLst>
                                        </p:cTn>
                                        <p:tgtEl>
                                          <p:spTgt spid="12"/>
                                        </p:tgtEl>
                                        <p:attrNameLst>
                                          <p:attrName>r</p:attrName>
                                        </p:attrNameLst>
                                      </p:cBhvr>
                                    </p:animRot>
                                  </p:childTnLst>
                                </p:cTn>
                              </p:par>
                            </p:childTnLst>
                          </p:cTn>
                        </p:par>
                        <p:par>
                          <p:cTn id="14" fill="hold">
                            <p:stCondLst>
                              <p:cond delay="0"/>
                            </p:stCondLst>
                            <p:childTnLst>
                              <p:par>
                                <p:cTn id="15" presetID="22" presetClass="entr" presetSubtype="4"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down)">
                                      <p:cBhvr>
                                        <p:cTn id="21" dur="500"/>
                                        <p:tgtEl>
                                          <p:spTgt spid="13">
                                            <p:txEl>
                                              <p:pRg st="2" end="2"/>
                                            </p:txEl>
                                          </p:spTgt>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down)">
                                      <p:cBhvr>
                                        <p:cTn id="25" dur="500"/>
                                        <p:tgtEl>
                                          <p:spTgt spid="13">
                                            <p:txEl>
                                              <p:pRg st="4" end="4"/>
                                            </p:txEl>
                                          </p:spTgt>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wipe(down)">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i"/>
          <p:cNvCxnSpPr>
            <a:cxnSpLocks noChangeShapeType="1"/>
          </p:cNvCxnSpPr>
          <p:nvPr/>
        </p:nvCxnSpPr>
        <p:spPr bwMode="auto">
          <a:xfrm>
            <a:off x="2473213" y="3584565"/>
            <a:ext cx="1030287" cy="0"/>
          </a:xfrm>
          <a:prstGeom prst="line">
            <a:avLst/>
          </a:prstGeom>
          <a:noFill/>
          <a:ln w="31750">
            <a:solidFill>
              <a:schemeClr val="tx1"/>
            </a:solidFill>
            <a:round/>
          </a:ln>
        </p:spPr>
      </p:cxnSp>
      <p:cxnSp>
        <p:nvCxnSpPr>
          <p:cNvPr id="19" name="o"/>
          <p:cNvCxnSpPr>
            <a:cxnSpLocks noChangeShapeType="1"/>
          </p:cNvCxnSpPr>
          <p:nvPr/>
        </p:nvCxnSpPr>
        <p:spPr bwMode="auto">
          <a:xfrm flipV="1">
            <a:off x="3503500" y="2101840"/>
            <a:ext cx="0" cy="3022600"/>
          </a:xfrm>
          <a:prstGeom prst="line">
            <a:avLst/>
          </a:prstGeom>
          <a:noFill/>
          <a:ln w="31750">
            <a:solidFill>
              <a:schemeClr val="tx1"/>
            </a:solidFill>
            <a:round/>
          </a:ln>
        </p:spPr>
      </p:cxnSp>
      <p:sp>
        <p:nvSpPr>
          <p:cNvPr id="20" name="p"/>
          <p:cNvSpPr>
            <a:spLocks noChangeArrowheads="1"/>
          </p:cNvSpPr>
          <p:nvPr/>
        </p:nvSpPr>
        <p:spPr bwMode="auto">
          <a:xfrm>
            <a:off x="3926410" y="3327390"/>
            <a:ext cx="681038" cy="682625"/>
          </a:xfrm>
          <a:prstGeom prst="ellipse">
            <a:avLst/>
          </a:prstGeom>
          <a:solidFill>
            <a:schemeClr val="accent2">
              <a:lumMod val="75000"/>
            </a:schemeClr>
          </a:solidFill>
          <a:ln>
            <a:noFill/>
          </a:ln>
        </p:spPr>
        <p:txBody>
          <a:bodyPr lIns="68580" tIns="34290" rIns="68580" bIns="34290"/>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en-US" altLang="zh-CN" sz="900" dirty="0">
              <a:solidFill>
                <a:schemeClr val="tx2"/>
              </a:solidFill>
              <a:sym typeface="Arial" panose="020B0604020202020204" pitchFamily="34" charset="0"/>
            </a:endParaRPr>
          </a:p>
        </p:txBody>
      </p:sp>
      <p:sp>
        <p:nvSpPr>
          <p:cNvPr id="21" name="u"/>
          <p:cNvSpPr/>
          <p:nvPr/>
        </p:nvSpPr>
        <p:spPr bwMode="auto">
          <a:xfrm rot="2600387">
            <a:off x="498377" y="2650216"/>
            <a:ext cx="2081822" cy="2038107"/>
          </a:xfrm>
          <a:custGeom>
            <a:avLst/>
            <a:gdLst>
              <a:gd name="T0" fmla="*/ 2147483647 w 1038"/>
              <a:gd name="T1" fmla="*/ 0 h 1037"/>
              <a:gd name="T2" fmla="*/ 2147483647 w 1038"/>
              <a:gd name="T3" fmla="*/ 2147483647 h 1037"/>
              <a:gd name="T4" fmla="*/ 2147483647 w 1038"/>
              <a:gd name="T5" fmla="*/ 2147483647 h 1037"/>
              <a:gd name="T6" fmla="*/ 2147483647 w 1038"/>
              <a:gd name="T7" fmla="*/ 2147483647 h 1037"/>
              <a:gd name="T8" fmla="*/ 2147483647 w 1038"/>
              <a:gd name="T9" fmla="*/ 2147483647 h 1037"/>
              <a:gd name="T10" fmla="*/ 2147483647 w 1038"/>
              <a:gd name="T11" fmla="*/ 2147483647 h 1037"/>
              <a:gd name="T12" fmla="*/ 2147483647 w 1038"/>
              <a:gd name="T13" fmla="*/ 2147483647 h 1037"/>
              <a:gd name="T14" fmla="*/ 2147483647 w 1038"/>
              <a:gd name="T15" fmla="*/ 2147483647 h 1037"/>
              <a:gd name="T16" fmla="*/ 2147483647 w 1038"/>
              <a:gd name="T17" fmla="*/ 2147483647 h 1037"/>
              <a:gd name="T18" fmla="*/ 2147483647 w 1038"/>
              <a:gd name="T19" fmla="*/ 2147483647 h 1037"/>
              <a:gd name="T20" fmla="*/ 2147483647 w 1038"/>
              <a:gd name="T21" fmla="*/ 2147483647 h 1037"/>
              <a:gd name="T22" fmla="*/ 2147483647 w 1038"/>
              <a:gd name="T23" fmla="*/ 2147483647 h 1037"/>
              <a:gd name="T24" fmla="*/ 2147483647 w 1038"/>
              <a:gd name="T25" fmla="*/ 2147483647 h 1037"/>
              <a:gd name="T26" fmla="*/ 2147483647 w 1038"/>
              <a:gd name="T27" fmla="*/ 2147483647 h 1037"/>
              <a:gd name="T28" fmla="*/ 0 w 1038"/>
              <a:gd name="T29" fmla="*/ 2147483647 h 1037"/>
              <a:gd name="T30" fmla="*/ 2147483647 w 1038"/>
              <a:gd name="T31" fmla="*/ 0 h 10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8"/>
              <a:gd name="T49" fmla="*/ 0 h 1037"/>
              <a:gd name="T50" fmla="*/ 1038 w 1038"/>
              <a:gd name="T51" fmla="*/ 1037 h 10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chemeClr val="tx2"/>
          </a:solidFill>
          <a:ln w="9525">
            <a:noFill/>
            <a:miter lim="800000"/>
          </a:ln>
        </p:spPr>
        <p:txBody>
          <a:bodyPr lIns="68580" tIns="34290" rIns="68580" bIns="34290"/>
          <a:lstStyle/>
          <a:p>
            <a:endParaRPr lang="zh-CN" altLang="en-US"/>
          </a:p>
        </p:txBody>
      </p:sp>
      <p:cxnSp>
        <p:nvCxnSpPr>
          <p:cNvPr id="22" name="y"/>
          <p:cNvCxnSpPr>
            <a:cxnSpLocks noChangeShapeType="1"/>
          </p:cNvCxnSpPr>
          <p:nvPr/>
        </p:nvCxnSpPr>
        <p:spPr bwMode="auto">
          <a:xfrm>
            <a:off x="3503500" y="3613457"/>
            <a:ext cx="319088" cy="0"/>
          </a:xfrm>
          <a:prstGeom prst="straightConnector1">
            <a:avLst/>
          </a:prstGeom>
          <a:noFill/>
          <a:ln w="31750">
            <a:solidFill>
              <a:schemeClr val="tx1"/>
            </a:solidFill>
            <a:round/>
            <a:tailEnd type="triangle" w="med" len="med"/>
          </a:ln>
        </p:spPr>
      </p:cxnSp>
      <p:grpSp>
        <p:nvGrpSpPr>
          <p:cNvPr id="23" name="5"/>
          <p:cNvGrpSpPr/>
          <p:nvPr/>
        </p:nvGrpSpPr>
        <p:grpSpPr bwMode="auto">
          <a:xfrm>
            <a:off x="3503500" y="2124065"/>
            <a:ext cx="319088" cy="3022600"/>
            <a:chOff x="0" y="0"/>
            <a:chExt cx="637913" cy="6047288"/>
          </a:xfrm>
        </p:grpSpPr>
        <p:cxnSp>
          <p:nvCxnSpPr>
            <p:cNvPr id="24" name="7"/>
            <p:cNvCxnSpPr>
              <a:cxnSpLocks noChangeShapeType="1"/>
            </p:cNvCxnSpPr>
            <p:nvPr/>
          </p:nvCxnSpPr>
          <p:spPr bwMode="auto">
            <a:xfrm>
              <a:off x="0" y="0"/>
              <a:ext cx="637913" cy="0"/>
            </a:xfrm>
            <a:prstGeom prst="straightConnector1">
              <a:avLst/>
            </a:prstGeom>
            <a:noFill/>
            <a:ln w="31750">
              <a:solidFill>
                <a:schemeClr val="tx1"/>
              </a:solidFill>
              <a:round/>
              <a:tailEnd type="triangle" w="med" len="med"/>
            </a:ln>
          </p:spPr>
        </p:cxnSp>
        <p:cxnSp>
          <p:nvCxnSpPr>
            <p:cNvPr id="25" name="6"/>
            <p:cNvCxnSpPr>
              <a:cxnSpLocks noChangeShapeType="1"/>
            </p:cNvCxnSpPr>
            <p:nvPr/>
          </p:nvCxnSpPr>
          <p:spPr bwMode="auto">
            <a:xfrm flipV="1">
              <a:off x="0" y="6047288"/>
              <a:ext cx="637913" cy="0"/>
            </a:xfrm>
            <a:prstGeom prst="straightConnector1">
              <a:avLst/>
            </a:prstGeom>
            <a:noFill/>
            <a:ln w="31750">
              <a:solidFill>
                <a:schemeClr val="tx1"/>
              </a:solidFill>
              <a:round/>
              <a:tailEnd type="triangle" w="med" len="med"/>
            </a:ln>
          </p:spPr>
        </p:cxnSp>
      </p:grpSp>
      <p:sp>
        <p:nvSpPr>
          <p:cNvPr id="26" name="2"/>
          <p:cNvSpPr>
            <a:spLocks noChangeArrowheads="1"/>
          </p:cNvSpPr>
          <p:nvPr/>
        </p:nvSpPr>
        <p:spPr bwMode="auto">
          <a:xfrm>
            <a:off x="3926410" y="4805670"/>
            <a:ext cx="681038" cy="682625"/>
          </a:xfrm>
          <a:prstGeom prst="ellipse">
            <a:avLst/>
          </a:prstGeom>
          <a:solidFill>
            <a:schemeClr val="tx2"/>
          </a:solidFill>
          <a:ln>
            <a:noFill/>
          </a:ln>
        </p:spPr>
        <p:txBody>
          <a:bodyPr lIns="68580" tIns="34290" rIns="68580" bIns="34290"/>
          <a:lstStyle>
            <a:lvl1pPr>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1pPr>
            <a:lvl2pPr marL="742950" indent="-28575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2pPr>
            <a:lvl3pPr marL="11430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3pPr>
            <a:lvl4pPr marL="16002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4pPr>
            <a:lvl5pPr marL="2057400" indent="-228600">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en-US" altLang="zh-CN" sz="900" dirty="0">
              <a:solidFill>
                <a:schemeClr val="accent1">
                  <a:lumMod val="60000"/>
                  <a:lumOff val="40000"/>
                </a:schemeClr>
              </a:solidFill>
              <a:sym typeface="Arial" panose="020B0604020202020204" pitchFamily="34" charset="0"/>
            </a:endParaRPr>
          </a:p>
        </p:txBody>
      </p:sp>
      <p:sp>
        <p:nvSpPr>
          <p:cNvPr id="27" name="0"/>
          <p:cNvSpPr>
            <a:spLocks noChangeArrowheads="1"/>
          </p:cNvSpPr>
          <p:nvPr/>
        </p:nvSpPr>
        <p:spPr bwMode="auto">
          <a:xfrm>
            <a:off x="3913075" y="1783705"/>
            <a:ext cx="681038" cy="681037"/>
          </a:xfrm>
          <a:prstGeom prst="ellipse">
            <a:avLst/>
          </a:prstGeom>
          <a:solidFill>
            <a:schemeClr val="tx2"/>
          </a:solidFill>
          <a:ln w="9525">
            <a:noFill/>
            <a:round/>
          </a:ln>
        </p:spPr>
        <p:txBody>
          <a:bodyPr lIns="68580" tIns="34290" rIns="68580" bIns="34290"/>
          <a:lstStyle/>
          <a:p>
            <a:pPr>
              <a:buFont typeface="Arial" panose="020B0604020202020204" pitchFamily="34" charset="0"/>
              <a:buNone/>
            </a:pPr>
            <a:endParaRPr lang="en-US" altLang="zh-CN" sz="900">
              <a:ea typeface="微软雅黑" panose="020B0503020204020204" pitchFamily="34" charset="-122"/>
              <a:sym typeface="Arial" panose="020B0604020202020204" pitchFamily="34" charset="0"/>
            </a:endParaRPr>
          </a:p>
        </p:txBody>
      </p:sp>
      <p:sp>
        <p:nvSpPr>
          <p:cNvPr id="28" name="7"/>
          <p:cNvSpPr txBox="1">
            <a:spLocks noChangeArrowheads="1"/>
          </p:cNvSpPr>
          <p:nvPr/>
        </p:nvSpPr>
        <p:spPr bwMode="auto">
          <a:xfrm>
            <a:off x="4793184" y="1837679"/>
            <a:ext cx="4060937" cy="375920"/>
          </a:xfrm>
          <a:prstGeom prst="rect">
            <a:avLst/>
          </a:prstGeom>
          <a:noFill/>
          <a:ln w="9525">
            <a:noFill/>
            <a:miter lim="800000"/>
          </a:ln>
        </p:spPr>
        <p:txBody>
          <a:bodyPr wrap="square" lIns="68580" tIns="34290" rIns="68580" bIns="34290">
            <a:spAutoFit/>
          </a:bodyPr>
          <a:lstStyle/>
          <a:p>
            <a:pPr indent="0">
              <a:buFont typeface="Wingdings" panose="05000000000000000000" pitchFamily="2" charset="2"/>
              <a:buNone/>
            </a:pPr>
            <a:r>
              <a:rPr lang="zh-CN" altLang="en-US" sz="2000" b="1" dirty="0" smtClean="0">
                <a:solidFill>
                  <a:schemeClr val="tx2"/>
                </a:solidFill>
                <a:ea typeface="华文中宋" panose="02010600040101010101" charset="-122"/>
              </a:rPr>
              <a:t>保障高校社会主义办学方向</a:t>
            </a:r>
            <a:endParaRPr lang="en-US" altLang="zh-CN" sz="2000" b="1" dirty="0" smtClean="0">
              <a:solidFill>
                <a:schemeClr val="tx2"/>
              </a:solidFill>
              <a:ea typeface="华文中宋" panose="02010600040101010101" charset="-122"/>
            </a:endParaRPr>
          </a:p>
        </p:txBody>
      </p:sp>
      <p:sp>
        <p:nvSpPr>
          <p:cNvPr id="29" name="5"/>
          <p:cNvSpPr txBox="1">
            <a:spLocks noChangeArrowheads="1"/>
          </p:cNvSpPr>
          <p:nvPr/>
        </p:nvSpPr>
        <p:spPr bwMode="auto">
          <a:xfrm>
            <a:off x="4844618" y="3088955"/>
            <a:ext cx="3407619" cy="1299210"/>
          </a:xfrm>
          <a:prstGeom prst="rect">
            <a:avLst/>
          </a:prstGeom>
          <a:noFill/>
          <a:ln w="9525">
            <a:noFill/>
            <a:miter lim="800000"/>
          </a:ln>
        </p:spPr>
        <p:txBody>
          <a:bodyPr wrap="square" lIns="68580" tIns="34290" rIns="68580" bIns="34290">
            <a:spAutoFit/>
          </a:bodyPr>
          <a:lstStyle/>
          <a:p>
            <a:pPr indent="0">
              <a:buFont typeface="Wingdings" panose="05000000000000000000" pitchFamily="2" charset="2"/>
              <a:buNone/>
            </a:pPr>
            <a:r>
              <a:rPr lang="zh-CN" altLang="en-US" sz="2000" b="1" dirty="0" smtClean="0">
                <a:solidFill>
                  <a:schemeClr val="tx2"/>
                </a:solidFill>
                <a:ea typeface="华文中宋" panose="02010600040101010101" charset="-122"/>
              </a:rPr>
              <a:t>正确领导高校的改革发展稳定，按照科学发展观的要求，实现科学发展、创新发展、和谐发展</a:t>
            </a:r>
            <a:endParaRPr lang="zh-CN" altLang="en-US" sz="2000" b="1" dirty="0" smtClean="0">
              <a:solidFill>
                <a:schemeClr val="tx2"/>
              </a:solidFill>
              <a:ea typeface="华文中宋" panose="02010600040101010101" charset="-122"/>
            </a:endParaRPr>
          </a:p>
        </p:txBody>
      </p:sp>
      <p:sp>
        <p:nvSpPr>
          <p:cNvPr id="30" name="1"/>
          <p:cNvSpPr txBox="1">
            <a:spLocks noChangeArrowheads="1"/>
          </p:cNvSpPr>
          <p:nvPr/>
        </p:nvSpPr>
        <p:spPr bwMode="auto">
          <a:xfrm>
            <a:off x="4793184" y="4568516"/>
            <a:ext cx="3407619" cy="1607185"/>
          </a:xfrm>
          <a:prstGeom prst="rect">
            <a:avLst/>
          </a:prstGeom>
          <a:noFill/>
          <a:ln w="9525">
            <a:noFill/>
            <a:miter lim="800000"/>
          </a:ln>
        </p:spPr>
        <p:txBody>
          <a:bodyPr wrap="square" lIns="68580" tIns="34290" rIns="68580" bIns="34290">
            <a:spAutoFit/>
          </a:bodyPr>
          <a:lstStyle/>
          <a:p>
            <a:pPr indent="0">
              <a:buFont typeface="Wingdings" panose="05000000000000000000" pitchFamily="2" charset="2"/>
              <a:buNone/>
            </a:pPr>
            <a:r>
              <a:rPr lang="zh-CN" altLang="en-US" sz="2000" b="1" dirty="0" smtClean="0">
                <a:solidFill>
                  <a:schemeClr val="tx2"/>
                </a:solidFill>
                <a:ea typeface="华文中宋" panose="02010600040101010101" charset="-122"/>
              </a:rPr>
              <a:t>巩固党在高校的领导地位和执政基础，不断增强党组织的生机活力、战斗力和对党员干部、广大师生的凝聚力、吸引力</a:t>
            </a:r>
            <a:endParaRPr lang="zh-CN" altLang="en-US" sz="2000" b="1" dirty="0" smtClean="0">
              <a:solidFill>
                <a:schemeClr val="tx2"/>
              </a:solidFill>
              <a:ea typeface="华文中宋" panose="02010600040101010101" charset="-122"/>
            </a:endParaRPr>
          </a:p>
        </p:txBody>
      </p:sp>
      <p:sp>
        <p:nvSpPr>
          <p:cNvPr id="31" name="TextBox 30"/>
          <p:cNvSpPr txBox="1">
            <a:spLocks noChangeArrowheads="1"/>
          </p:cNvSpPr>
          <p:nvPr/>
        </p:nvSpPr>
        <p:spPr bwMode="auto">
          <a:xfrm>
            <a:off x="687703" y="2911151"/>
            <a:ext cx="1785925" cy="2030095"/>
          </a:xfrm>
          <a:prstGeom prst="rect">
            <a:avLst/>
          </a:prstGeom>
          <a:noFill/>
          <a:ln w="9525">
            <a:noFill/>
            <a:miter lim="800000"/>
          </a:ln>
        </p:spPr>
        <p:txBody>
          <a:bodyPr wrap="square">
            <a:spAutoFit/>
          </a:bodyPr>
          <a:lstStyle/>
          <a:p>
            <a:r>
              <a:rPr lang="zh-CN" altLang="en-US" sz="2800" dirty="0" smtClean="0">
                <a:solidFill>
                  <a:schemeClr val="tx2"/>
                </a:solidFill>
                <a:latin typeface="黑体" panose="02010609060101010101" pitchFamily="49" charset="-122"/>
                <a:ea typeface="黑体" panose="02010609060101010101" pitchFamily="49" charset="-122"/>
              </a:rPr>
              <a:t>高校党的工作的根本任务</a:t>
            </a:r>
            <a:r>
              <a:rPr lang="en-US" altLang="zh-CN" sz="2800" dirty="0" smtClean="0">
                <a:solidFill>
                  <a:schemeClr val="tx2"/>
                </a:solidFill>
                <a:latin typeface="黑体" panose="02010609060101010101" pitchFamily="49" charset="-122"/>
                <a:ea typeface="黑体" panose="02010609060101010101" pitchFamily="49" charset="-122"/>
              </a:rPr>
              <a:t>:</a:t>
            </a:r>
            <a:endParaRPr lang="en-US" altLang="zh-CN" sz="2800" dirty="0" smtClean="0">
              <a:solidFill>
                <a:schemeClr val="tx2"/>
              </a:solidFill>
              <a:latin typeface="黑体" panose="02010609060101010101" pitchFamily="49" charset="-122"/>
              <a:ea typeface="黑体" panose="02010609060101010101" pitchFamily="49" charset="-122"/>
            </a:endParaRPr>
          </a:p>
          <a:p>
            <a:endParaRPr lang="zh-CN" altLang="en-US" sz="2400" dirty="0">
              <a:solidFill>
                <a:schemeClr val="tx2"/>
              </a:solidFill>
              <a:latin typeface="黑体" panose="02010609060101010101" pitchFamily="49" charset="-122"/>
              <a:ea typeface="黑体" panose="02010609060101010101" pitchFamily="49" charset="-122"/>
            </a:endParaRPr>
          </a:p>
          <a:p>
            <a:endParaRPr lang="zh-CN" altLang="en-US" dirty="0"/>
          </a:p>
        </p:txBody>
      </p:sp>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sp>
        <p:nvSpPr>
          <p:cNvPr id="3" name="TextBox 11"/>
          <p:cNvSpPr txBox="1">
            <a:spLocks noChangeArrowheads="1"/>
          </p:cNvSpPr>
          <p:nvPr/>
        </p:nvSpPr>
        <p:spPr bwMode="auto">
          <a:xfrm>
            <a:off x="1069340" y="167005"/>
            <a:ext cx="6854825" cy="953135"/>
          </a:xfrm>
          <a:prstGeom prst="rect">
            <a:avLst/>
          </a:prstGeom>
          <a:noFill/>
          <a:ln w="9525">
            <a:noFill/>
            <a:miter lim="800000"/>
          </a:ln>
        </p:spPr>
        <p:txBody>
          <a:bodyPr wrap="square">
            <a:spAutoFit/>
          </a:bodyPr>
          <a:p>
            <a:r>
              <a:rPr lang="zh-CN" altLang="en-US" sz="2800" b="1" dirty="0">
                <a:solidFill>
                  <a:schemeClr val="tx1">
                    <a:lumMod val="65000"/>
                    <a:lumOff val="35000"/>
                  </a:schemeClr>
                </a:solidFill>
                <a:latin typeface="黑体" panose="02010609060101010101" pitchFamily="49" charset="-122"/>
                <a:ea typeface="黑体" panose="02010609060101010101" pitchFamily="49" charset="-122"/>
              </a:rPr>
              <a:t>认真贯彻习近平</a:t>
            </a:r>
            <a:r>
              <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rPr>
              <a:t>总书记关于高校</a:t>
            </a:r>
            <a:r>
              <a:rPr lang="zh-CN" altLang="en-US" sz="2800" b="1" dirty="0">
                <a:solidFill>
                  <a:schemeClr val="tx1">
                    <a:lumMod val="65000"/>
                    <a:lumOff val="35000"/>
                  </a:schemeClr>
                </a:solidFill>
                <a:latin typeface="黑体" panose="02010609060101010101" pitchFamily="49" charset="-122"/>
                <a:ea typeface="黑体" panose="02010609060101010101" pitchFamily="49" charset="-122"/>
              </a:rPr>
              <a:t>党建工作的重要指示精神</a:t>
            </a:r>
            <a:endParaRPr lang="zh-CN" altLang="en-US" sz="2800" b="1" dirty="0">
              <a:solidFill>
                <a:schemeClr val="tx1">
                  <a:lumMod val="65000"/>
                  <a:lumOff val="35000"/>
                </a:schemeClr>
              </a:solidFill>
              <a:latin typeface="黑体" panose="02010609060101010101" pitchFamily="49" charset="-122"/>
              <a:ea typeface="黑体" panose="02010609060101010101" pitchFamily="49" charset="-122"/>
            </a:endParaRPr>
          </a:p>
        </p:txBody>
      </p:sp>
      <p:pic>
        <p:nvPicPr>
          <p:cNvPr id="17" name="内容占位符 16"/>
          <p:cNvPicPr>
            <a:picLocks noChangeAspect="1"/>
          </p:cNvPicPr>
          <p:nvPr/>
        </p:nvPicPr>
        <p:blipFill>
          <a:blip r:embed="rId1"/>
          <a:stretch>
            <a:fillRect/>
          </a:stretch>
        </p:blipFill>
        <p:spPr>
          <a:xfrm>
            <a:off x="8122920" y="442595"/>
            <a:ext cx="598805" cy="807720"/>
          </a:xfrm>
          <a:prstGeom prst="rect">
            <a:avLst/>
          </a:prstGeom>
          <a:effectLst/>
        </p:spPr>
      </p:pic>
      <p:sp>
        <p:nvSpPr>
          <p:cNvPr id="241" name=" 241"/>
          <p:cNvSpPr/>
          <p:nvPr/>
        </p:nvSpPr>
        <p:spPr>
          <a:xfrm>
            <a:off x="4028440" y="1908175"/>
            <a:ext cx="504190" cy="4318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
        <p:nvSpPr>
          <p:cNvPr id="4" name=" 241"/>
          <p:cNvSpPr/>
          <p:nvPr/>
        </p:nvSpPr>
        <p:spPr>
          <a:xfrm>
            <a:off x="4052570" y="3453130"/>
            <a:ext cx="504190" cy="4318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
        <p:nvSpPr>
          <p:cNvPr id="5" name=" 241"/>
          <p:cNvSpPr/>
          <p:nvPr/>
        </p:nvSpPr>
        <p:spPr>
          <a:xfrm>
            <a:off x="4052570" y="4930775"/>
            <a:ext cx="504190" cy="43180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par>
                                <p:cTn id="12" presetID="53" presetClass="entr" presetSubtype="16" fill="hold" grpId="0" nodeType="withEffect">
                                  <p:stCondLst>
                                    <p:cond delay="75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34" presetClass="emph" presetSubtype="0" fill="hold" grpId="0" nodeType="withEffect">
                                  <p:stCondLst>
                                    <p:cond delay="0"/>
                                  </p:stCondLst>
                                  <p:iterate type="lt">
                                    <p:tmPct val="10000"/>
                                  </p:iterate>
                                  <p:childTnLst>
                                    <p:animMotion origin="layout" path="M 0.0 0.0 L 0.0 -0.07213" pathEditMode="relative" ptsTypes="">
                                      <p:cBhvr>
                                        <p:cTn id="51" dur="250" accel="50000" decel="50000" autoRev="1" fill="hold">
                                          <p:stCondLst>
                                            <p:cond delay="0"/>
                                          </p:stCondLst>
                                        </p:cTn>
                                        <p:tgtEl>
                                          <p:spTgt spid="3"/>
                                        </p:tgtEl>
                                        <p:attrNameLst>
                                          <p:attrName>ppt_x</p:attrName>
                                          <p:attrName>ppt_y</p:attrName>
                                        </p:attrNameLst>
                                      </p:cBhvr>
                                    </p:animMotion>
                                    <p:animRot by="1500000">
                                      <p:cBhvr>
                                        <p:cTn id="52" dur="125" fill="hold">
                                          <p:stCondLst>
                                            <p:cond delay="0"/>
                                          </p:stCondLst>
                                        </p:cTn>
                                        <p:tgtEl>
                                          <p:spTgt spid="3"/>
                                        </p:tgtEl>
                                        <p:attrNameLst>
                                          <p:attrName>r</p:attrName>
                                        </p:attrNameLst>
                                      </p:cBhvr>
                                    </p:animRot>
                                    <p:animRot by="-1500000">
                                      <p:cBhvr>
                                        <p:cTn id="53" dur="125" fill="hold">
                                          <p:stCondLst>
                                            <p:cond delay="125"/>
                                          </p:stCondLst>
                                        </p:cTn>
                                        <p:tgtEl>
                                          <p:spTgt spid="3"/>
                                        </p:tgtEl>
                                        <p:attrNameLst>
                                          <p:attrName>r</p:attrName>
                                        </p:attrNameLst>
                                      </p:cBhvr>
                                    </p:animRot>
                                    <p:animRot by="-1500000">
                                      <p:cBhvr>
                                        <p:cTn id="54" dur="125" fill="hold">
                                          <p:stCondLst>
                                            <p:cond delay="250"/>
                                          </p:stCondLst>
                                        </p:cTn>
                                        <p:tgtEl>
                                          <p:spTgt spid="3"/>
                                        </p:tgtEl>
                                        <p:attrNameLst>
                                          <p:attrName>r</p:attrName>
                                        </p:attrNameLst>
                                      </p:cBhvr>
                                    </p:animRot>
                                    <p:animRot by="1500000">
                                      <p:cBhvr>
                                        <p:cTn id="5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6" grpId="0" bldLvl="0" animBg="1"/>
      <p:bldP spid="27" grpId="0" bldLvl="0" animBg="1"/>
      <p:bldP spid="28" grpId="0"/>
      <p:bldP spid="29" grpId="0"/>
      <p:bldP spid="30" grpId="0"/>
      <p:bldP spid="3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257300" y="166370"/>
            <a:ext cx="7886700" cy="1325880"/>
          </a:xfrm>
        </p:spPr>
        <p:txBody>
          <a:bodyPr>
            <a:normAutofit/>
          </a:bodyPr>
          <a:lstStyle/>
          <a:p>
            <a:pPr eaLnBrk="1" hangingPunct="1">
              <a:defRPr/>
            </a:pPr>
            <a:r>
              <a:rPr lang="zh-CN" altLang="en-US" sz="2400" b="1" dirty="0" smtClean="0">
                <a:solidFill>
                  <a:schemeClr val="tx1">
                    <a:lumMod val="65000"/>
                    <a:lumOff val="35000"/>
                  </a:schemeClr>
                </a:solidFill>
                <a:latin typeface="黑体" panose="02010609060101010101" pitchFamily="49" charset="-122"/>
                <a:ea typeface="黑体" panose="02010609060101010101" pitchFamily="49" charset="-122"/>
                <a:cs typeface="+mn-cs"/>
              </a:rPr>
              <a:t>习近平总书记对高校党建工作的指示</a:t>
            </a:r>
            <a:endParaRPr lang="zh-CN" altLang="en-US" sz="2400" b="1" dirty="0" smtClean="0">
              <a:solidFill>
                <a:schemeClr val="tx1">
                  <a:lumMod val="65000"/>
                  <a:lumOff val="35000"/>
                </a:schemeClr>
              </a:solidFill>
              <a:latin typeface="黑体" panose="02010609060101010101" pitchFamily="49" charset="-122"/>
              <a:ea typeface="黑体" panose="02010609060101010101" pitchFamily="49" charset="-122"/>
              <a:cs typeface="+mn-cs"/>
            </a:endParaRPr>
          </a:p>
        </p:txBody>
      </p:sp>
      <p:sp>
        <p:nvSpPr>
          <p:cNvPr id="15363" name="内容占位符 2"/>
          <p:cNvSpPr>
            <a:spLocks noGrp="1"/>
          </p:cNvSpPr>
          <p:nvPr>
            <p:ph idx="4294967295"/>
          </p:nvPr>
        </p:nvSpPr>
        <p:spPr>
          <a:xfrm>
            <a:off x="1064895" y="1492250"/>
            <a:ext cx="7886700" cy="4351655"/>
          </a:xfrm>
        </p:spPr>
        <p:txBody>
          <a:bodyPr>
            <a:normAutofit/>
          </a:bodyPr>
          <a:lstStyle/>
          <a:p>
            <a:pPr eaLnBrk="1" hangingPunct="1">
              <a:buFont typeface="Wingdings" panose="05000000000000000000" pitchFamily="2" charset="2"/>
              <a:buChar char="l"/>
            </a:pPr>
            <a:r>
              <a:rPr lang="zh-CN" sz="2000" b="1" dirty="0" smtClean="0">
                <a:solidFill>
                  <a:schemeClr val="tx2"/>
                </a:solidFill>
                <a:latin typeface="华文中宋" panose="02010600040101010101" charset="-122"/>
                <a:ea typeface="华文中宋" panose="02010600040101010101" charset="-122"/>
              </a:rPr>
              <a:t>要坚持立德树人，把培育和践行社会主义核心价值观融入教书育人全过程</a:t>
            </a:r>
            <a:endParaRPr lang="en-US" altLang="zh-CN" sz="2000" b="1" dirty="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endParaRPr lang="en-US" altLang="zh-CN" sz="2000" b="1" dirty="0" smtClean="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r>
              <a:rPr lang="zh-CN" altLang="en-US" sz="2000" b="1" dirty="0" smtClean="0">
                <a:solidFill>
                  <a:schemeClr val="tx2"/>
                </a:solidFill>
                <a:latin typeface="华文中宋" panose="02010600040101010101" charset="-122"/>
                <a:ea typeface="华文中宋" panose="02010600040101010101" charset="-122"/>
              </a:rPr>
              <a:t>要</a:t>
            </a:r>
            <a:r>
              <a:rPr lang="zh-CN" sz="2000" b="1" dirty="0" smtClean="0">
                <a:solidFill>
                  <a:schemeClr val="tx2"/>
                </a:solidFill>
                <a:latin typeface="华文中宋" panose="02010600040101010101" charset="-122"/>
                <a:ea typeface="华文中宋" panose="02010600040101010101" charset="-122"/>
              </a:rPr>
              <a:t>强化思想引领，牢牢把握高校意识形态工作领导权</a:t>
            </a:r>
            <a:endParaRPr lang="en-US" altLang="zh-CN" sz="2000" b="1" dirty="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endParaRPr lang="en-US" altLang="zh-CN" sz="2000" b="1" dirty="0" smtClean="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r>
              <a:rPr lang="zh-CN" altLang="en-US" sz="2000" b="1" dirty="0" smtClean="0">
                <a:solidFill>
                  <a:schemeClr val="tx2"/>
                </a:solidFill>
                <a:latin typeface="华文中宋" panose="02010600040101010101" charset="-122"/>
                <a:ea typeface="华文中宋" panose="02010600040101010101" charset="-122"/>
              </a:rPr>
              <a:t>要</a:t>
            </a:r>
            <a:r>
              <a:rPr lang="zh-CN" sz="2000" b="1" dirty="0" smtClean="0">
                <a:solidFill>
                  <a:schemeClr val="tx2"/>
                </a:solidFill>
                <a:latin typeface="华文中宋" panose="02010600040101010101" charset="-122"/>
                <a:ea typeface="华文中宋" panose="02010600040101010101" charset="-122"/>
              </a:rPr>
              <a:t>坚持和完善党委领导下的校长负责制，不断改革和完善高校体制机制</a:t>
            </a:r>
            <a:endParaRPr lang="en-US" altLang="zh-CN" sz="2000" b="1" dirty="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endParaRPr lang="en-US" altLang="zh-CN" sz="2000" b="1" dirty="0" smtClean="0">
              <a:solidFill>
                <a:schemeClr val="tx2"/>
              </a:solidFill>
              <a:latin typeface="华文中宋" panose="02010600040101010101" charset="-122"/>
              <a:ea typeface="华文中宋" panose="02010600040101010101" charset="-122"/>
            </a:endParaRPr>
          </a:p>
          <a:p>
            <a:pPr eaLnBrk="1" hangingPunct="1">
              <a:buFont typeface="Wingdings" panose="05000000000000000000" pitchFamily="2" charset="2"/>
              <a:buChar char="l"/>
            </a:pPr>
            <a:r>
              <a:rPr lang="zh-CN" altLang="en-US" sz="2000" b="1" dirty="0" smtClean="0">
                <a:solidFill>
                  <a:schemeClr val="tx2"/>
                </a:solidFill>
                <a:latin typeface="华文中宋" panose="02010600040101010101" charset="-122"/>
                <a:ea typeface="华文中宋" panose="02010600040101010101" charset="-122"/>
              </a:rPr>
              <a:t>要</a:t>
            </a:r>
            <a:r>
              <a:rPr lang="zh-CN" sz="2000" b="1" dirty="0" smtClean="0">
                <a:solidFill>
                  <a:schemeClr val="tx2"/>
                </a:solidFill>
                <a:latin typeface="华文中宋" panose="02010600040101010101" charset="-122"/>
                <a:ea typeface="华文中宋" panose="02010600040101010101" charset="-122"/>
              </a:rPr>
              <a:t>全面推进党的建设各项工作，有效发挥基层党组织战斗堡垒作用和共产党员先锋模范作用</a:t>
            </a:r>
            <a:endParaRPr lang="zh-CN" altLang="en-US" sz="1100" dirty="0" smtClean="0">
              <a:solidFill>
                <a:schemeClr val="tx2"/>
              </a:solidFill>
              <a:latin typeface="华文中宋" panose="02010600040101010101" charset="-122"/>
              <a:ea typeface="华文中宋" panose="02010600040101010101" charset="-122"/>
            </a:endParaRPr>
          </a:p>
        </p:txBody>
      </p:sp>
      <p:sp>
        <p:nvSpPr>
          <p:cNvPr id="3" name="灯片编号占位符 2"/>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70850" y="512445"/>
            <a:ext cx="598805" cy="807720"/>
          </a:xfrm>
          <a:prstGeom prst="rect">
            <a:avLst/>
          </a:prstGeom>
          <a:effectLst/>
        </p:spPr>
      </p:pic>
    </p:spTree>
    <p:custDataLst>
      <p:tags r:id="rId2"/>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 calcmode="lin" valueType="num">
                                      <p:cBhvr additive="base">
                                        <p:cTn id="1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 calcmode="lin" valueType="num">
                                      <p:cBhvr additive="base">
                                        <p:cTn id="1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 calcmode="lin" valueType="num">
                                      <p:cBhvr additive="base">
                                        <p:cTn id="22"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109980" y="181610"/>
            <a:ext cx="6797675" cy="953135"/>
          </a:xfrm>
          <a:prstGeom prst="rect">
            <a:avLst/>
          </a:prstGeom>
          <a:noFill/>
          <a:ln w="9525">
            <a:noFill/>
            <a:miter lim="800000"/>
          </a:ln>
        </p:spPr>
        <p:txBody>
          <a:bodyPr wrap="square">
            <a:spAutoFit/>
          </a:bodyPr>
          <a:lstStyle/>
          <a:p>
            <a:pPr algn="l"/>
            <a:r>
              <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rPr>
              <a:t>准确把握习近平总书记关于高校党的建设重要思想的战略意义</a:t>
            </a:r>
            <a:endParaRPr lang="zh-CN" altLang="en-US" sz="2800" b="1" dirty="0" smtClean="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TextBox 12"/>
          <p:cNvSpPr txBox="1">
            <a:spLocks noChangeArrowheads="1"/>
          </p:cNvSpPr>
          <p:nvPr/>
        </p:nvSpPr>
        <p:spPr bwMode="auto">
          <a:xfrm>
            <a:off x="4086540" y="2045010"/>
            <a:ext cx="4429125" cy="4154170"/>
          </a:xfrm>
          <a:prstGeom prst="rect">
            <a:avLst/>
          </a:prstGeom>
          <a:noFill/>
          <a:ln w="9525">
            <a:noFill/>
            <a:miter lim="800000"/>
          </a:ln>
        </p:spPr>
        <p:txBody>
          <a:bodyPr>
            <a:spAutoFit/>
          </a:bodyPr>
          <a:lstStyle/>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为坚持和巩固马克思主义在高校的指导地位提供强大思想武器</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为落实立德树人根本任务树立鲜明导向</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为推进全面从严治党向高校基层延伸提供根本遵循</a:t>
            </a: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endParaRPr lang="en-US" altLang="zh-CN" sz="2200" b="1" dirty="0" smtClean="0">
              <a:solidFill>
                <a:schemeClr val="tx2"/>
              </a:solidFill>
              <a:ea typeface="华文中宋" panose="02010600040101010101" charset="-122"/>
            </a:endParaRPr>
          </a:p>
          <a:p>
            <a:pPr marL="342900" indent="-342900">
              <a:buFont typeface="Wingdings" panose="05000000000000000000" pitchFamily="2" charset="2"/>
              <a:buChar char="u"/>
            </a:pPr>
            <a:r>
              <a:rPr lang="zh-CN" altLang="en-US" sz="2200" b="1" dirty="0" smtClean="0">
                <a:solidFill>
                  <a:schemeClr val="tx2"/>
                </a:solidFill>
                <a:ea typeface="华文中宋" panose="02010600040101010101" charset="-122"/>
              </a:rPr>
              <a:t>为全面提升高等教育质量提供强大动力</a:t>
            </a:r>
            <a:endParaRPr lang="en-US" altLang="zh-CN" sz="2200" b="1" dirty="0" smtClean="0">
              <a:solidFill>
                <a:schemeClr val="tx2"/>
              </a:solidFill>
              <a:ea typeface="华文中宋" panose="02010600040101010101" charset="-122"/>
            </a:endParaRPr>
          </a:p>
        </p:txBody>
      </p:sp>
      <p:pic>
        <p:nvPicPr>
          <p:cNvPr id="3074" name="Picture 2" descr="C:\Users\Administrator\Desktop\W020121115434876618925.jpg"/>
          <p:cNvPicPr>
            <a:picLocks noChangeAspect="1" noChangeArrowheads="1"/>
          </p:cNvPicPr>
          <p:nvPr/>
        </p:nvPicPr>
        <p:blipFill>
          <a:blip r:embed="rId1" cstate="print"/>
          <a:srcRect t="7238" b="21233"/>
          <a:stretch>
            <a:fillRect/>
          </a:stretch>
        </p:blipFill>
        <p:spPr bwMode="auto">
          <a:xfrm>
            <a:off x="516862" y="2044693"/>
            <a:ext cx="3071834" cy="3035695"/>
          </a:xfrm>
          <a:prstGeom prst="roundRect">
            <a:avLst/>
          </a:prstGeom>
          <a:noFill/>
          <a:effectLst>
            <a:reflection blurRad="6350" stA="50000" endA="300" endPos="38500" dist="50800" dir="5400000" sy="-100000" algn="bl" rotWithShape="0"/>
          </a:effectLst>
        </p:spPr>
      </p:pic>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2"/>
          <a:stretch>
            <a:fillRect/>
          </a:stretch>
        </p:blipFill>
        <p:spPr>
          <a:xfrm>
            <a:off x="8087995" y="460375"/>
            <a:ext cx="598805" cy="807720"/>
          </a:xfrm>
          <a:prstGeom prst="rect">
            <a:avLst/>
          </a:prstGeom>
          <a:effec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12"/>
                                        </p:tgtEl>
                                        <p:attrNameLst>
                                          <p:attrName>ppt_x</p:attrName>
                                          <p:attrName>ppt_y</p:attrName>
                                        </p:attrNameLst>
                                      </p:cBhvr>
                                    </p:animMotion>
                                    <p:animRot by="1500000">
                                      <p:cBhvr>
                                        <p:cTn id="10" dur="125" fill="hold">
                                          <p:stCondLst>
                                            <p:cond delay="0"/>
                                          </p:stCondLst>
                                        </p:cTn>
                                        <p:tgtEl>
                                          <p:spTgt spid="12"/>
                                        </p:tgtEl>
                                        <p:attrNameLst>
                                          <p:attrName>r</p:attrName>
                                        </p:attrNameLst>
                                      </p:cBhvr>
                                    </p:animRot>
                                    <p:animRot by="-1500000">
                                      <p:cBhvr>
                                        <p:cTn id="11" dur="125" fill="hold">
                                          <p:stCondLst>
                                            <p:cond delay="125"/>
                                          </p:stCondLst>
                                        </p:cTn>
                                        <p:tgtEl>
                                          <p:spTgt spid="12"/>
                                        </p:tgtEl>
                                        <p:attrNameLst>
                                          <p:attrName>r</p:attrName>
                                        </p:attrNameLst>
                                      </p:cBhvr>
                                    </p:animRot>
                                    <p:animRot by="-1500000">
                                      <p:cBhvr>
                                        <p:cTn id="12" dur="125" fill="hold">
                                          <p:stCondLst>
                                            <p:cond delay="250"/>
                                          </p:stCondLst>
                                        </p:cTn>
                                        <p:tgtEl>
                                          <p:spTgt spid="12"/>
                                        </p:tgtEl>
                                        <p:attrNameLst>
                                          <p:attrName>r</p:attrName>
                                        </p:attrNameLst>
                                      </p:cBhvr>
                                    </p:animRot>
                                    <p:animRot by="1500000">
                                      <p:cBhvr>
                                        <p:cTn id="13" dur="125" fill="hold">
                                          <p:stCondLst>
                                            <p:cond delay="375"/>
                                          </p:stCondLst>
                                        </p:cTn>
                                        <p:tgtEl>
                                          <p:spTgt spid="12"/>
                                        </p:tgtEl>
                                        <p:attrNameLst>
                                          <p:attrName>r</p:attrName>
                                        </p:attrNameLst>
                                      </p:cBhvr>
                                    </p:animRot>
                                  </p:childTnLst>
                                </p:cTn>
                              </p:par>
                            </p:childTnLst>
                          </p:cTn>
                        </p:par>
                        <p:par>
                          <p:cTn id="14" fill="hold">
                            <p:stCondLst>
                              <p:cond delay="0"/>
                            </p:stCondLst>
                            <p:childTnLst>
                              <p:par>
                                <p:cTn id="15" presetID="22" presetClass="entr" presetSubtype="4"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down)">
                                      <p:cBhvr>
                                        <p:cTn id="17" dur="500"/>
                                        <p:tgtEl>
                                          <p:spTgt spid="13">
                                            <p:txEl>
                                              <p:pRg st="0" end="0"/>
                                            </p:txEl>
                                          </p:spTgt>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down)">
                                      <p:cBhvr>
                                        <p:cTn id="21" dur="500"/>
                                        <p:tgtEl>
                                          <p:spTgt spid="13">
                                            <p:txEl>
                                              <p:pRg st="2" end="2"/>
                                            </p:txEl>
                                          </p:spTgt>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Effect transition="in" filter="wipe(down)">
                                      <p:cBhvr>
                                        <p:cTn id="25" dur="500"/>
                                        <p:tgtEl>
                                          <p:spTgt spid="13">
                                            <p:txEl>
                                              <p:pRg st="4" end="4"/>
                                            </p:txEl>
                                          </p:spTgt>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wipe(down)">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294967295"/>
          </p:nvPr>
        </p:nvSpPr>
        <p:spPr>
          <a:xfrm>
            <a:off x="7086600" y="6356350"/>
            <a:ext cx="2057400" cy="365125"/>
          </a:xfrm>
        </p:spPr>
        <p:txBody>
          <a:bodyPr/>
          <a:p>
            <a:fld id="{E87C0E1D-24C4-406F-9615-DBDA8D2D1F93}" type="slidenum">
              <a:rPr lang="zh-CN" altLang="en-US" smtClean="0"/>
            </a:fld>
            <a:endParaRPr lang="zh-CN" altLang="en-US"/>
          </a:p>
        </p:txBody>
      </p:sp>
      <p:pic>
        <p:nvPicPr>
          <p:cNvPr id="17" name="内容占位符 16"/>
          <p:cNvPicPr>
            <a:picLocks noChangeAspect="1"/>
          </p:cNvPicPr>
          <p:nvPr/>
        </p:nvPicPr>
        <p:blipFill>
          <a:blip r:embed="rId1"/>
          <a:stretch>
            <a:fillRect/>
          </a:stretch>
        </p:blipFill>
        <p:spPr>
          <a:xfrm>
            <a:off x="8035925" y="460375"/>
            <a:ext cx="598805" cy="807720"/>
          </a:xfrm>
          <a:prstGeom prst="rect">
            <a:avLst/>
          </a:prstGeom>
          <a:effectLst/>
        </p:spPr>
      </p:pic>
      <p:grpSp>
        <p:nvGrpSpPr>
          <p:cNvPr id="5" name="组合 4"/>
          <p:cNvGrpSpPr/>
          <p:nvPr/>
        </p:nvGrpSpPr>
        <p:grpSpPr>
          <a:xfrm>
            <a:off x="1094423" y="3844013"/>
            <a:ext cx="7056437" cy="1370667"/>
            <a:chOff x="1310898" y="3503553"/>
            <a:chExt cx="9757031" cy="1895240"/>
          </a:xfrm>
        </p:grpSpPr>
        <p:sp>
          <p:nvSpPr>
            <p:cNvPr id="22" name="矩形 21"/>
            <p:cNvSpPr>
              <a:spLocks noChangeAspect="1"/>
            </p:cNvSpPr>
            <p:nvPr/>
          </p:nvSpPr>
          <p:spPr>
            <a:xfrm>
              <a:off x="1310898" y="3503553"/>
              <a:ext cx="2964942" cy="189524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a:spLocks noChangeAspect="1"/>
            </p:cNvSpPr>
            <p:nvPr/>
          </p:nvSpPr>
          <p:spPr>
            <a:xfrm>
              <a:off x="7990415" y="3503553"/>
              <a:ext cx="3077514" cy="189524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t="20737" b="10828"/>
            <a:stretch>
              <a:fillRect/>
            </a:stretch>
          </p:blipFill>
          <p:spPr>
            <a:xfrm>
              <a:off x="4275840" y="3511550"/>
              <a:ext cx="3708225" cy="1885950"/>
            </a:xfrm>
            <a:prstGeom prst="rect">
              <a:avLst/>
            </a:prstGeom>
          </p:spPr>
        </p:pic>
      </p:grpSp>
      <p:sp>
        <p:nvSpPr>
          <p:cNvPr id="43" name="圆角矩形 42"/>
          <p:cNvSpPr/>
          <p:nvPr/>
        </p:nvSpPr>
        <p:spPr>
          <a:xfrm>
            <a:off x="934085" y="1557020"/>
            <a:ext cx="7968615" cy="953770"/>
          </a:xfrm>
          <a:prstGeom prst="roundRect">
            <a:avLst>
              <a:gd name="adj" fmla="val 29492"/>
            </a:avLst>
          </a:prstGeom>
          <a:solidFill>
            <a:srgbClr val="C00000"/>
          </a:solidFill>
          <a:ln>
            <a:noFill/>
          </a:ln>
          <a:effectLst>
            <a:outerShdw blurRad="12700" dist="12700" dir="2700000" algn="tl" rotWithShape="0">
              <a:srgbClr val="B10E1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a:t>
            </a:r>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毫不动摇地坚持党对高校的领导，</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a:p>
            <a:pPr algn="l"/>
            <a:r>
              <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rPr>
              <a:t>      牢牢把握社会主义办学方向</a:t>
            </a:r>
            <a:endParaRPr lang="zh-CN" altLang="en-US" sz="3200" dirty="0">
              <a:gradFill>
                <a:gsLst>
                  <a:gs pos="0">
                    <a:schemeClr val="bg1"/>
                  </a:gs>
                  <a:gs pos="63000">
                    <a:schemeClr val="accent4">
                      <a:lumMod val="20000"/>
                      <a:lumOff val="80000"/>
                    </a:schemeClr>
                  </a:gs>
                </a:gsLst>
                <a:lin ang="5400000" scaled="0"/>
              </a:gradFill>
              <a:latin typeface="思源黑体 CN Bold" panose="020B0800000000000000" pitchFamily="34" charset="-122"/>
              <a:ea typeface="思源黑体 CN Bold" panose="020B0800000000000000" pitchFamily="34" charset="-122"/>
              <a:sym typeface="+mn-ea"/>
            </a:endParaRPr>
          </a:p>
        </p:txBody>
      </p:sp>
      <p:sp>
        <p:nvSpPr>
          <p:cNvPr id="44" name="椭圆 43"/>
          <p:cNvSpPr/>
          <p:nvPr/>
        </p:nvSpPr>
        <p:spPr>
          <a:xfrm>
            <a:off x="1260823" y="1556159"/>
            <a:ext cx="874389" cy="8743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三</a:t>
            </a:r>
            <a:endParaRPr lang="zh-CN" altLang="en-US"/>
          </a:p>
        </p:txBody>
      </p:sp>
      <p:sp>
        <p:nvSpPr>
          <p:cNvPr id="6" name="文本框 5"/>
          <p:cNvSpPr txBox="1"/>
          <p:nvPr/>
        </p:nvSpPr>
        <p:spPr>
          <a:xfrm>
            <a:off x="1335755" y="1640324"/>
            <a:ext cx="799454" cy="706755"/>
          </a:xfrm>
          <a:prstGeom prst="rect">
            <a:avLst/>
          </a:prstGeom>
          <a:noFill/>
        </p:spPr>
        <p:txBody>
          <a:bodyPr wrap="square" rtlCol="0">
            <a:spAutoFit/>
          </a:bodyPr>
          <a:lstStyle>
            <a:defPPr>
              <a:defRPr lang="zh-CN"/>
            </a:defPPr>
            <a:lvl1pPr algn="just">
              <a:defRPr sz="4000">
                <a:gradFill>
                  <a:gsLst>
                    <a:gs pos="0">
                      <a:srgbClr val="FF0000"/>
                    </a:gs>
                    <a:gs pos="61000">
                      <a:srgbClr val="C00000"/>
                    </a:gs>
                  </a:gsLst>
                  <a:lin ang="5400000" scaled="0"/>
                </a:gradFill>
                <a:effectLst/>
                <a:latin typeface="思源黑体 CN Bold" panose="020B0800000000000000" pitchFamily="34" charset="-122"/>
                <a:ea typeface="思源黑体 CN Bold" panose="020B0800000000000000" pitchFamily="34" charset="-122"/>
              </a:defRPr>
            </a:lvl1pPr>
          </a:lstStyle>
          <a:p>
            <a:r>
              <a:rPr lang="zh-CN" altLang="zh-CN" dirty="0"/>
              <a:t>二</a:t>
            </a:r>
            <a:endParaRPr lang="zh-CN" altLang="zh-CN" dirty="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heel(1)">
                                      <p:cBhvr>
                                        <p:cTn id="17" dur="750"/>
                                        <p:tgtEl>
                                          <p:spTgt spid="44"/>
                                        </p:tgtEl>
                                      </p:cBhvr>
                                    </p:animEffect>
                                  </p:childTnLst>
                                </p:cTn>
                              </p:par>
                              <p:par>
                                <p:cTn id="18" presetID="8" presetClass="emph" presetSubtype="0" fill="hold" grpId="1" nodeType="withEffect">
                                  <p:stCondLst>
                                    <p:cond delay="100"/>
                                  </p:stCondLst>
                                  <p:childTnLst>
                                    <p:animRot by="21600000">
                                      <p:cBhvr>
                                        <p:cTn id="19" dur="750" fill="hold"/>
                                        <p:tgtEl>
                                          <p:spTgt spid="44"/>
                                        </p:tgtEl>
                                        <p:attrNameLst>
                                          <p:attrName>r</p:attrName>
                                        </p:attrNameLst>
                                      </p:cBhvr>
                                    </p:animRot>
                                  </p:childTnLst>
                                </p:cTn>
                              </p:par>
                            </p:childTnLst>
                          </p:cTn>
                        </p:par>
                        <p:par>
                          <p:cTn id="20" fill="hold">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strVal val="#ppt_w+.3"/>
                                          </p:val>
                                        </p:tav>
                                        <p:tav tm="100000">
                                          <p:val>
                                            <p:strVal val="#ppt_w"/>
                                          </p:val>
                                        </p:tav>
                                      </p:tavLst>
                                    </p:anim>
                                    <p:anim calcmode="lin" valueType="num">
                                      <p:cBhvr>
                                        <p:cTn id="24" dur="750" fill="hold"/>
                                        <p:tgtEl>
                                          <p:spTgt spid="6"/>
                                        </p:tgtEl>
                                        <p:attrNameLst>
                                          <p:attrName>ppt_h</p:attrName>
                                        </p:attrNameLst>
                                      </p:cBhvr>
                                      <p:tavLst>
                                        <p:tav tm="0">
                                          <p:val>
                                            <p:strVal val="#ppt_h"/>
                                          </p:val>
                                        </p:tav>
                                        <p:tav tm="100000">
                                          <p:val>
                                            <p:strVal val="#ppt_h"/>
                                          </p:val>
                                        </p:tav>
                                      </p:tavLst>
                                    </p:anim>
                                    <p:animEffect transition="in" filter="fade">
                                      <p:cBhvr>
                                        <p:cTn id="25" dur="750"/>
                                        <p:tgtEl>
                                          <p:spTgt spid="6"/>
                                        </p:tgtEl>
                                      </p:cBhvr>
                                    </p:animEffect>
                                  </p:childTnLst>
                                </p:cTn>
                              </p:par>
                              <p:par>
                                <p:cTn id="26" presetID="42" presetClass="entr" presetSubtype="0" fill="hold" grpId="1"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4" grpId="1" bldLvl="0" animBg="1"/>
      <p:bldP spid="6" grpId="0"/>
      <p:bldP spid="6" grpId="1"/>
    </p:bldLst>
  </p:timing>
</p:sld>
</file>

<file path=ppt/tags/tag1.xml><?xml version="1.0" encoding="utf-8"?>
<p:tagLst xmlns:p="http://schemas.openxmlformats.org/presentationml/2006/main">
  <p:tag name="KSO_WM_TEMPLATE_CATEGORY" val="custom"/>
  <p:tag name="KSO_WM_TEMPLATE_INDEX" val="20164423"/>
</p:tagLst>
</file>

<file path=ppt/tags/tag10.xml><?xml version="1.0" encoding="utf-8"?>
<p:tagLst xmlns:p="http://schemas.openxmlformats.org/presentationml/2006/main">
  <p:tag name="KSO_WM_TEMPLATE_CATEGORY" val="custom"/>
  <p:tag name="KSO_WM_TEMPLATE_INDEX" val="20164423"/>
</p:tagLst>
</file>

<file path=ppt/tags/tag11.xml><?xml version="1.0" encoding="utf-8"?>
<p:tagLst xmlns:p="http://schemas.openxmlformats.org/presentationml/2006/main">
  <p:tag name="KSO_WM_TEMPLATE_CATEGORY" val="custom"/>
  <p:tag name="KSO_WM_TEMPLATE_INDEX" val="20164423"/>
</p:tagLst>
</file>

<file path=ppt/tags/tag12.xml><?xml version="1.0" encoding="utf-8"?>
<p:tagLst xmlns:p="http://schemas.openxmlformats.org/presentationml/2006/main">
  <p:tag name="KSO_WM_TEMPLATE_CATEGORY" val="custom"/>
  <p:tag name="KSO_WM_TEMPLATE_INDEX" val="20164423"/>
</p:tagLst>
</file>

<file path=ppt/tags/tag13.xml><?xml version="1.0" encoding="utf-8"?>
<p:tagLst xmlns:p="http://schemas.openxmlformats.org/presentationml/2006/main">
  <p:tag name="KSO_WM_TEMPLATE_CATEGORY" val="custom"/>
  <p:tag name="KSO_WM_TEMPLATE_INDEX" val="20164423"/>
</p:tagLst>
</file>

<file path=ppt/tags/tag14.xml><?xml version="1.0" encoding="utf-8"?>
<p:tagLst xmlns:p="http://schemas.openxmlformats.org/presentationml/2006/main">
  <p:tag name="KSO_WM_TEMPLATE_CATEGORY" val="custom"/>
  <p:tag name="KSO_WM_TEMPLATE_INDEX" val="20164423"/>
</p:tagLst>
</file>

<file path=ppt/tags/tag15.xml><?xml version="1.0" encoding="utf-8"?>
<p:tagLst xmlns:p="http://schemas.openxmlformats.org/presentationml/2006/main">
  <p:tag name="KSO_WM_TEMPLATE_CATEGORY" val="custom"/>
  <p:tag name="KSO_WM_TEMPLATE_INDEX" val="20164423"/>
</p:tagLst>
</file>

<file path=ppt/tags/tag16.xml><?xml version="1.0" encoding="utf-8"?>
<p:tagLst xmlns:p="http://schemas.openxmlformats.org/presentationml/2006/main">
  <p:tag name="KSO_WM_TAG_VERSION" val="1.0"/>
  <p:tag name="KSO_WM_BEAUTIFY_FLAG" val="#wm#"/>
  <p:tag name="KSO_WM_UNIT_TYPE" val="i"/>
  <p:tag name="KSO_WM_UNIT_ID" val="diagram279_4*i*1"/>
  <p:tag name="KSO_WM_TEMPLATE_CATEGORY" val="diagram"/>
  <p:tag name="KSO_WM_TEMPLATE_INDEX" val="279"/>
  <p:tag name="KSO_WM_UNIT_INDEX" val="1"/>
</p:tagLst>
</file>

<file path=ppt/tags/tag17.xml><?xml version="1.0" encoding="utf-8"?>
<p:tagLst xmlns:p="http://schemas.openxmlformats.org/presentationml/2006/main">
  <p:tag name="KSO_WM_TAG_VERSION" val="1.0"/>
  <p:tag name="KSO_WM_TEMPLATE_CATEGORY" val="diagram"/>
  <p:tag name="KSO_WM_TEMPLATE_INDEX" val="279"/>
  <p:tag name="KSO_WM_UNIT_TYPE" val="l_i"/>
  <p:tag name="KSO_WM_UNIT_INDEX" val="1_1"/>
  <p:tag name="KSO_WM_UNIT_ID" val="259*l_i*1_1"/>
  <p:tag name="KSO_WM_UNIT_CLEAR" val="1"/>
  <p:tag name="KSO_WM_UNIT_LAYERLEVEL" val="1_1"/>
  <p:tag name="KSO_WM_BEAUTIFY_FLAG" val="#wm#"/>
  <p:tag name="KSO_WM_DIAGRAM_GROUP_CODE" val="l1-1"/>
  <p:tag name="KSO_WM_UNIT_LINE_FORE_SCHEMECOLOR_INDEX" val="5"/>
  <p:tag name="KSO_WM_UNIT_LINE_FILL_TYPE" val="2"/>
</p:tagLst>
</file>

<file path=ppt/tags/tag18.xml><?xml version="1.0" encoding="utf-8"?>
<p:tagLst xmlns:p="http://schemas.openxmlformats.org/presentationml/2006/main">
  <p:tag name="KSO_WM_TAG_VERSION" val="1.0"/>
  <p:tag name="KSO_WM_TEMPLATE_CATEGORY" val="diagram"/>
  <p:tag name="KSO_WM_TEMPLATE_INDEX" val="279"/>
  <p:tag name="KSO_WM_UNIT_TYPE" val="l_i"/>
  <p:tag name="KSO_WM_UNIT_INDEX" val="1_2"/>
  <p:tag name="KSO_WM_UNIT_ID" val="259*l_i*1_2"/>
  <p:tag name="KSO_WM_UNIT_CLEAR" val="1"/>
  <p:tag name="KSO_WM_UNIT_LAYERLEVEL" val="1_1"/>
  <p:tag name="KSO_WM_BEAUTIFY_FLAG" val="#wm#"/>
  <p:tag name="KSO_WM_DIAGRAM_GROUP_CODE" val="l1-1"/>
  <p:tag name="KSO_WM_UNIT_LINE_FORE_SCHEMECOLOR_INDEX" val="5"/>
  <p:tag name="KSO_WM_UNIT_LINE_FILL_TYPE" val="2"/>
</p:tagLst>
</file>

<file path=ppt/tags/tag19.xml><?xml version="1.0" encoding="utf-8"?>
<p:tagLst xmlns:p="http://schemas.openxmlformats.org/presentationml/2006/main">
  <p:tag name="KSO_WM_TAG_VERSION" val="1.0"/>
  <p:tag name="KSO_WM_TEMPLATE_CATEGORY" val="diagram"/>
  <p:tag name="KSO_WM_TEMPLATE_INDEX" val="279"/>
  <p:tag name="KSO_WM_UNIT_TYPE" val="l_h_f"/>
  <p:tag name="KSO_WM_UNIT_INDEX" val="1_1_1"/>
  <p:tag name="KSO_WM_UNIT_ID" val="259*l_h_f*1_1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5"/>
  <p:tag name="KSO_WM_UNIT_FILL_TYPE" val="1"/>
  <p:tag name="KSO_WM_UNIT_TEXT_FILL_FORE_SCHEMECOLOR_INDEX" val="5"/>
  <p:tag name="KSO_WM_UNIT_TEXT_FILL_TYPE" val="1"/>
</p:tagLst>
</file>

<file path=ppt/tags/tag2.xml><?xml version="1.0" encoding="utf-8"?>
<p:tagLst xmlns:p="http://schemas.openxmlformats.org/presentationml/2006/main">
  <p:tag name="KSO_WM_TEMPLATE_CATEGORY" val="custom"/>
  <p:tag name="KSO_WM_TEMPLATE_INDEX" val="20164423"/>
</p:tagLst>
</file>

<file path=ppt/tags/tag20.xml><?xml version="1.0" encoding="utf-8"?>
<p:tagLst xmlns:p="http://schemas.openxmlformats.org/presentationml/2006/main">
  <p:tag name="KSO_WM_TAG_VERSION" val="1.0"/>
  <p:tag name="KSO_WM_BEAUTIFY_FLAG" val="#wm#"/>
  <p:tag name="KSO_WM_UNIT_TYPE" val="i"/>
  <p:tag name="KSO_WM_UNIT_ID" val="diagram279_4*i*8"/>
  <p:tag name="KSO_WM_TEMPLATE_CATEGORY" val="diagram"/>
  <p:tag name="KSO_WM_TEMPLATE_INDEX" val="279"/>
  <p:tag name="KSO_WM_UNIT_INDEX" val="8"/>
</p:tagLst>
</file>

<file path=ppt/tags/tag21.xml><?xml version="1.0" encoding="utf-8"?>
<p:tagLst xmlns:p="http://schemas.openxmlformats.org/presentationml/2006/main">
  <p:tag name="KSO_WM_TAG_VERSION" val="1.0"/>
  <p:tag name="KSO_WM_TEMPLATE_CATEGORY" val="diagram"/>
  <p:tag name="KSO_WM_TEMPLATE_INDEX" val="279"/>
  <p:tag name="KSO_WM_UNIT_TYPE" val="l_i"/>
  <p:tag name="KSO_WM_UNIT_INDEX" val="1_3"/>
  <p:tag name="KSO_WM_UNIT_ID" val="259*l_i*1_3"/>
  <p:tag name="KSO_WM_UNIT_CLEAR" val="1"/>
  <p:tag name="KSO_WM_UNIT_LAYERLEVEL" val="1_1"/>
  <p:tag name="KSO_WM_BEAUTIFY_FLAG" val="#wm#"/>
  <p:tag name="KSO_WM_DIAGRAM_GROUP_CODE" val="l1-1"/>
  <p:tag name="KSO_WM_UNIT_LINE_FORE_SCHEMECOLOR_INDEX" val="6"/>
  <p:tag name="KSO_WM_UNIT_LINE_FILL_TYPE" val="2"/>
</p:tagLst>
</file>

<file path=ppt/tags/tag22.xml><?xml version="1.0" encoding="utf-8"?>
<p:tagLst xmlns:p="http://schemas.openxmlformats.org/presentationml/2006/main">
  <p:tag name="KSO_WM_TAG_VERSION" val="1.0"/>
  <p:tag name="KSO_WM_TEMPLATE_CATEGORY" val="diagram"/>
  <p:tag name="KSO_WM_TEMPLATE_INDEX" val="279"/>
  <p:tag name="KSO_WM_UNIT_TYPE" val="l_i"/>
  <p:tag name="KSO_WM_UNIT_INDEX" val="1_4"/>
  <p:tag name="KSO_WM_UNIT_ID" val="259*l_i*1_4"/>
  <p:tag name="KSO_WM_UNIT_CLEAR" val="1"/>
  <p:tag name="KSO_WM_UNIT_LAYERLEVEL" val="1_1"/>
  <p:tag name="KSO_WM_BEAUTIFY_FLAG" val="#wm#"/>
  <p:tag name="KSO_WM_DIAGRAM_GROUP_CODE" val="l1-1"/>
  <p:tag name="KSO_WM_UNIT_LINE_FORE_SCHEMECOLOR_INDEX" val="6"/>
  <p:tag name="KSO_WM_UNIT_LINE_FILL_TYPE" val="2"/>
</p:tagLst>
</file>

<file path=ppt/tags/tag23.xml><?xml version="1.0" encoding="utf-8"?>
<p:tagLst xmlns:p="http://schemas.openxmlformats.org/presentationml/2006/main">
  <p:tag name="KSO_WM_TAG_VERSION" val="1.0"/>
  <p:tag name="KSO_WM_TEMPLATE_CATEGORY" val="diagram"/>
  <p:tag name="KSO_WM_TEMPLATE_INDEX" val="279"/>
  <p:tag name="KSO_WM_UNIT_TYPE" val="l_h_f"/>
  <p:tag name="KSO_WM_UNIT_INDEX" val="1_2_1"/>
  <p:tag name="KSO_WM_UNIT_ID" val="259*l_h_f*1_2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6"/>
  <p:tag name="KSO_WM_UNIT_FILL_TYPE" val="1"/>
  <p:tag name="KSO_WM_UNIT_TEXT_FILL_FORE_SCHEMECOLOR_INDEX" val="6"/>
  <p:tag name="KSO_WM_UNIT_TEXT_FILL_TYPE" val="1"/>
</p:tagLst>
</file>

<file path=ppt/tags/tag24.xml><?xml version="1.0" encoding="utf-8"?>
<p:tagLst xmlns:p="http://schemas.openxmlformats.org/presentationml/2006/main">
  <p:tag name="KSO_WM_TAG_VERSION" val="1.0"/>
  <p:tag name="KSO_WM_BEAUTIFY_FLAG" val="#wm#"/>
  <p:tag name="KSO_WM_UNIT_TYPE" val="i"/>
  <p:tag name="KSO_WM_UNIT_ID" val="diagram279_4*i*15"/>
  <p:tag name="KSO_WM_TEMPLATE_CATEGORY" val="diagram"/>
  <p:tag name="KSO_WM_TEMPLATE_INDEX" val="279"/>
  <p:tag name="KSO_WM_UNIT_INDEX" val="15"/>
</p:tagLst>
</file>

<file path=ppt/tags/tag25.xml><?xml version="1.0" encoding="utf-8"?>
<p:tagLst xmlns:p="http://schemas.openxmlformats.org/presentationml/2006/main">
  <p:tag name="KSO_WM_TAG_VERSION" val="1.0"/>
  <p:tag name="KSO_WM_TEMPLATE_CATEGORY" val="diagram"/>
  <p:tag name="KSO_WM_TEMPLATE_INDEX" val="279"/>
  <p:tag name="KSO_WM_UNIT_TYPE" val="l_i"/>
  <p:tag name="KSO_WM_UNIT_INDEX" val="1_5"/>
  <p:tag name="KSO_WM_UNIT_ID" val="259*l_i*1_5"/>
  <p:tag name="KSO_WM_UNIT_CLEAR" val="1"/>
  <p:tag name="KSO_WM_UNIT_LAYERLEVEL" val="1_1"/>
  <p:tag name="KSO_WM_BEAUTIFY_FLAG" val="#wm#"/>
  <p:tag name="KSO_WM_DIAGRAM_GROUP_CODE" val="l1-1"/>
  <p:tag name="KSO_WM_UNIT_LINE_FORE_SCHEMECOLOR_INDEX" val="7"/>
  <p:tag name="KSO_WM_UNIT_LINE_FILL_TYPE" val="2"/>
</p:tagLst>
</file>

<file path=ppt/tags/tag26.xml><?xml version="1.0" encoding="utf-8"?>
<p:tagLst xmlns:p="http://schemas.openxmlformats.org/presentationml/2006/main">
  <p:tag name="KSO_WM_TAG_VERSION" val="1.0"/>
  <p:tag name="KSO_WM_TEMPLATE_CATEGORY" val="diagram"/>
  <p:tag name="KSO_WM_TEMPLATE_INDEX" val="279"/>
  <p:tag name="KSO_WM_UNIT_TYPE" val="l_i"/>
  <p:tag name="KSO_WM_UNIT_INDEX" val="1_6"/>
  <p:tag name="KSO_WM_UNIT_ID" val="259*l_i*1_6"/>
  <p:tag name="KSO_WM_UNIT_CLEAR" val="1"/>
  <p:tag name="KSO_WM_UNIT_LAYERLEVEL" val="1_1"/>
  <p:tag name="KSO_WM_BEAUTIFY_FLAG" val="#wm#"/>
  <p:tag name="KSO_WM_DIAGRAM_GROUP_CODE" val="l1-1"/>
  <p:tag name="KSO_WM_UNIT_LINE_FORE_SCHEMECOLOR_INDEX" val="7"/>
  <p:tag name="KSO_WM_UNIT_LINE_FILL_TYPE" val="2"/>
</p:tagLst>
</file>

<file path=ppt/tags/tag27.xml><?xml version="1.0" encoding="utf-8"?>
<p:tagLst xmlns:p="http://schemas.openxmlformats.org/presentationml/2006/main">
  <p:tag name="KSO_WM_TAG_VERSION" val="1.0"/>
  <p:tag name="KSO_WM_TEMPLATE_CATEGORY" val="diagram"/>
  <p:tag name="KSO_WM_TEMPLATE_INDEX" val="279"/>
  <p:tag name="KSO_WM_UNIT_TYPE" val="l_h_f"/>
  <p:tag name="KSO_WM_UNIT_INDEX" val="1_3_1"/>
  <p:tag name="KSO_WM_UNIT_ID" val="259*l_h_f*1_3_1"/>
  <p:tag name="KSO_WM_UNIT_CLEAR" val="1"/>
  <p:tag name="KSO_WM_UNIT_LAYERLEVEL" val="1_1_1"/>
  <p:tag name="KSO_WM_UNIT_VALUE" val="54"/>
  <p:tag name="KSO_WM_UNIT_HIGHLIGHT" val="0"/>
  <p:tag name="KSO_WM_UNIT_COMPATIBLE" val="0"/>
  <p:tag name="KSO_WM_UNIT_PRESET_TEXT" val="LOREM IPSUM"/>
  <p:tag name="KSO_WM_BEAUTIFY_FLAG" val="#wm#"/>
  <p:tag name="KSO_WM_DIAGRAM_GROUP_CODE" val="l1-1"/>
  <p:tag name="KSO_WM_UNIT_FILL_FORE_SCHEMECOLOR_INDEX" val="7"/>
  <p:tag name="KSO_WM_UNIT_FILL_TYPE" val="1"/>
  <p:tag name="KSO_WM_UNIT_TEXT_FILL_FORE_SCHEMECOLOR_INDEX" val="7"/>
  <p:tag name="KSO_WM_UNIT_TEXT_FILL_TYPE" val="1"/>
</p:tagLst>
</file>

<file path=ppt/tags/tag28.xml><?xml version="1.0" encoding="utf-8"?>
<p:tagLst xmlns:p="http://schemas.openxmlformats.org/presentationml/2006/main">
  <p:tag name="KSO_WM_TEMPLATE_CATEGORY" val="custom"/>
  <p:tag name="KSO_WM_TEMPLATE_INDEX" val="20164423"/>
</p:tagLst>
</file>

<file path=ppt/tags/tag29.xml><?xml version="1.0" encoding="utf-8"?>
<p:tagLst xmlns:p="http://schemas.openxmlformats.org/presentationml/2006/main">
  <p:tag name="KSO_WM_TEMPLATE_CATEGORY" val="custom"/>
  <p:tag name="KSO_WM_TEMPLATE_INDEX" val="20164423"/>
</p:tagLst>
</file>

<file path=ppt/tags/tag3.xml><?xml version="1.0" encoding="utf-8"?>
<p:tagLst xmlns:p="http://schemas.openxmlformats.org/presentationml/2006/main">
  <p:tag name="KSO_WM_TEMPLATE_CATEGORY" val="custom"/>
  <p:tag name="KSO_WM_TEMPLATE_INDEX" val="20164423"/>
</p:tagLst>
</file>

<file path=ppt/tags/tag30.xml><?xml version="1.0" encoding="utf-8"?>
<p:tagLst xmlns:p="http://schemas.openxmlformats.org/presentationml/2006/main">
  <p:tag name="KSO_WM_TEMPLATE_CATEGORY" val="custom"/>
  <p:tag name="KSO_WM_TEMPLATE_INDEX" val="20164423"/>
</p:tagLst>
</file>

<file path=ppt/tags/tag31.xml><?xml version="1.0" encoding="utf-8"?>
<p:tagLst xmlns:p="http://schemas.openxmlformats.org/presentationml/2006/main">
  <p:tag name="KSO_WM_TEMPLATE_CATEGORY" val="custom"/>
  <p:tag name="KSO_WM_TEMPLATE_INDEX" val="20164423"/>
</p:tagLst>
</file>

<file path=ppt/tags/tag32.xml><?xml version="1.0" encoding="utf-8"?>
<p:tagLst xmlns:p="http://schemas.openxmlformats.org/presentationml/2006/main">
  <p:tag name="KSO_WM_TEMPLATE_CATEGORY" val="custom"/>
  <p:tag name="KSO_WM_TEMPLATE_INDEX" val="20164423"/>
</p:tagLst>
</file>

<file path=ppt/tags/tag33.xml><?xml version="1.0" encoding="utf-8"?>
<p:tagLst xmlns:p="http://schemas.openxmlformats.org/presentationml/2006/main">
  <p:tag name="KSO_WM_TAG_VERSION" val="1.0"/>
  <p:tag name="KSO_WM_BEAUTIFY_FLAG" val="#wm#"/>
  <p:tag name="KSO_WM_UNIT_TYPE" val="i"/>
  <p:tag name="KSO_WM_UNIT_ID" val="diagram429_5*i*1"/>
  <p:tag name="KSO_WM_TEMPLATE_CATEGORY" val="diagram"/>
  <p:tag name="KSO_WM_TEMPLATE_INDEX" val="429"/>
  <p:tag name="KSO_WM_UNIT_INDEX" val="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1"/>
  <p:tag name="KSO_WM_UNIT_ID" val="diagram429_5*m_i*1_1"/>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2"/>
  <p:tag name="KSO_WM_UNIT_ID" val="diagram429_5*m_i*1_2"/>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3"/>
  <p:tag name="KSO_WM_UNIT_ID" val="diagram429_5*m_i*1_3"/>
  <p:tag name="KSO_WM_UNIT_CLEAR" val="1"/>
  <p:tag name="KSO_WM_UNIT_LAYERLEVEL" val="1_1"/>
  <p:tag name="KSO_WM_DIAGRAM_GROUP_CODE" val="m1-1"/>
  <p:tag name="KSO_WM_UNIT_TEXT_FILL_FORE_SCHEMECOLOR_INDEX" val="2"/>
  <p:tag name="KSO_WM_UNIT_TEXT_FILL_TYPE" val="1"/>
</p:tagLst>
</file>

<file path=ppt/tags/tag37.xml><?xml version="1.0" encoding="utf-8"?>
<p:tagLst xmlns:p="http://schemas.openxmlformats.org/presentationml/2006/main">
  <p:tag name="KSO_WM_TAG_VERSION" val="1.0"/>
  <p:tag name="KSO_WM_BEAUTIFY_FLAG" val="#wm#"/>
  <p:tag name="KSO_WM_TEMPLATE_CATEGORY" val="diagram"/>
  <p:tag name="KSO_WM_TEMPLATE_INDEX" val="429"/>
  <p:tag name="KSO_WM_UNIT_PRESET_TEXT_LEN" val="36"/>
  <p:tag name="KSO_WM_DIAGRAM_GROUP_CODE" val="m1-1"/>
  <p:tag name="KSO_WM_UNIT_TYPE" val="m_h_f"/>
  <p:tag name="KSO_WM_UNIT_INDEX" val="1_1_1"/>
  <p:tag name="KSO_WM_UNIT_ID" val="diagram429_5*m_h_f*1_1_1"/>
  <p:tag name="KSO_WM_UNIT_CLEAR" val="1"/>
  <p:tag name="KSO_WM_UNIT_LAYERLEVEL" val="1_1_1"/>
  <p:tag name="KSO_WM_UNIT_VALUE" val="60"/>
  <p:tag name="KSO_WM_UNIT_HIGHLIGHT" val="0"/>
  <p:tag name="KSO_WM_UNIT_COMPATIBLE" val="0"/>
  <p:tag name="KSO_WM_UNIT_PRESET_TEXT_INDEX" val="4"/>
  <p:tag name="KSO_WM_UNIT_TEXT_FILL_FORE_SCHEMECOLOR_INDEX" val="13"/>
  <p:tag name="KSO_WM_UNIT_TEXT_FILL_TYPE" val="1"/>
</p:tagLst>
</file>

<file path=ppt/tags/tag38.xml><?xml version="1.0" encoding="utf-8"?>
<p:tagLst xmlns:p="http://schemas.openxmlformats.org/presentationml/2006/main">
  <p:tag name="KSO_WM_TAG_VERSION" val="1.0"/>
  <p:tag name="KSO_WM_BEAUTIFY_FLAG" val="#wm#"/>
  <p:tag name="KSO_WM_UNIT_TYPE" val="i"/>
  <p:tag name="KSO_WM_UNIT_ID" val="diagram429_5*i*10"/>
  <p:tag name="KSO_WM_TEMPLATE_CATEGORY" val="diagram"/>
  <p:tag name="KSO_WM_TEMPLATE_INDEX" val="429"/>
  <p:tag name="KSO_WM_UNIT_INDEX" val="10"/>
</p:tagLst>
</file>

<file path=ppt/tags/tag39.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4"/>
  <p:tag name="KSO_WM_UNIT_ID" val="diagram429_5*m_i*1_4"/>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TEMPLATE_CATEGORY" val="custom"/>
  <p:tag name="KSO_WM_TEMPLATE_INDEX" val="20164423"/>
</p:tagLst>
</file>

<file path=ppt/tags/tag40.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5"/>
  <p:tag name="KSO_WM_UNIT_ID" val="diagram429_5*m_i*1_5"/>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41.xml><?xml version="1.0" encoding="utf-8"?>
<p:tagLst xmlns:p="http://schemas.openxmlformats.org/presentationml/2006/main">
  <p:tag name="KSO_WM_TAG_VERSION" val="1.0"/>
  <p:tag name="KSO_WM_BEAUTIFY_FLAG" val="#wm#"/>
  <p:tag name="KSO_WM_TEMPLATE_CATEGORY" val="diagram"/>
  <p:tag name="KSO_WM_TEMPLATE_INDEX" val="429"/>
  <p:tag name="KSO_WM_UNIT_TYPE" val="m_i"/>
  <p:tag name="KSO_WM_UNIT_INDEX" val="1_6"/>
  <p:tag name="KSO_WM_UNIT_ID" val="diagram429_5*m_i*1_6"/>
  <p:tag name="KSO_WM_UNIT_CLEAR" val="1"/>
  <p:tag name="KSO_WM_UNIT_LAYERLEVEL" val="1_1"/>
  <p:tag name="KSO_WM_DIAGRAM_GROUP_CODE" val="m1-1"/>
  <p:tag name="KSO_WM_UNIT_TEXT_FILL_FORE_SCHEMECOLOR_INDEX" val="2"/>
  <p:tag name="KSO_WM_UNIT_TEXT_FILL_TYPE" val="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429"/>
  <p:tag name="KSO_WM_UNIT_PRESET_TEXT_LEN" val="36"/>
  <p:tag name="KSO_WM_DIAGRAM_GROUP_CODE" val="m1-1"/>
  <p:tag name="KSO_WM_UNIT_TYPE" val="m_h_f"/>
  <p:tag name="KSO_WM_UNIT_INDEX" val="1_2_1"/>
  <p:tag name="KSO_WM_UNIT_ID" val="diagram429_5*m_h_f*1_2_1"/>
  <p:tag name="KSO_WM_UNIT_CLEAR" val="1"/>
  <p:tag name="KSO_WM_UNIT_LAYERLEVEL" val="1_1_1"/>
  <p:tag name="KSO_WM_UNIT_VALUE" val="60"/>
  <p:tag name="KSO_WM_UNIT_HIGHLIGHT" val="0"/>
  <p:tag name="KSO_WM_UNIT_COMPATIBLE" val="0"/>
  <p:tag name="KSO_WM_UNIT_PRESET_TEXT_INDEX" val="4"/>
  <p:tag name="KSO_WM_UNIT_TEXT_FILL_FORE_SCHEMECOLOR_INDEX" val="13"/>
  <p:tag name="KSO_WM_UNIT_TEXT_FILL_TYPE" val="1"/>
</p:tagLst>
</file>

<file path=ppt/tags/tag43.xml><?xml version="1.0" encoding="utf-8"?>
<p:tagLst xmlns:p="http://schemas.openxmlformats.org/presentationml/2006/main">
  <p:tag name="KSO_WM_TEMPLATE_CATEGORY" val="custom"/>
  <p:tag name="KSO_WM_TEMPLATE_INDEX" val="20164423"/>
</p:tagLst>
</file>

<file path=ppt/tags/tag44.xml><?xml version="1.0" encoding="utf-8"?>
<p:tagLst xmlns:p="http://schemas.openxmlformats.org/presentationml/2006/main">
  <p:tag name="KSO_WM_TAG_VERSION" val="1.0"/>
  <p:tag name="KSO_WM_BEAUTIFY_FLAG" val="#wm#"/>
  <p:tag name="KSO_WM_UNIT_TYPE" val="i"/>
  <p:tag name="KSO_WM_UNIT_ID" val="diagram383_3*i*0"/>
  <p:tag name="KSO_WM_TEMPLATE_CATEGORY" val="diagram"/>
  <p:tag name="KSO_WM_TEMPLATE_INDEX" val="383"/>
  <p:tag name="KSO_WM_UNIT_INDEX" val="0"/>
</p:tagLst>
</file>

<file path=ppt/tags/tag45.xml><?xml version="1.0" encoding="utf-8"?>
<p:tagLst xmlns:p="http://schemas.openxmlformats.org/presentationml/2006/main">
  <p:tag name="KSO_WM_TEMPLATE_CATEGORY" val="diagram"/>
  <p:tag name="KSO_WM_TEMPLATE_INDEX" val="383"/>
  <p:tag name="KSO_WM_UNIT_TYPE" val="l_i"/>
  <p:tag name="KSO_WM_UNIT_INDEX" val="1_1"/>
  <p:tag name="KSO_WM_UNIT_ID" val="258*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14"/>
  <p:tag name="KSO_WM_UNIT_TEXT_FILL_TYPE" val="1"/>
</p:tagLst>
</file>

<file path=ppt/tags/tag46.xml><?xml version="1.0" encoding="utf-8"?>
<p:tagLst xmlns:p="http://schemas.openxmlformats.org/presentationml/2006/main">
  <p:tag name="KSO_WM_TEMPLATE_CATEGORY" val="diagram"/>
  <p:tag name="KSO_WM_TEMPLATE_INDEX" val="383"/>
  <p:tag name="KSO_WM_UNIT_TYPE" val="l_h_f"/>
  <p:tag name="KSO_WM_UNIT_INDEX" val="1_1_1"/>
  <p:tag name="KSO_WM_UNIT_ID" val="258*l_h_f*1_1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83"/>
  <p:tag name="KSO_WM_TAG_VERSION" val="1.0"/>
  <p:tag name="KSO_WM_DIAGRAM_GROUP_CODE" val="l1-1"/>
  <p:tag name="KSO_WM_UNIT_FILL_FORE_SCHEMECOLOR_INDEX" val="14"/>
  <p:tag name="KSO_WM_UNIT_FILL_TYPE" val="1"/>
  <p:tag name="KSO_WM_UNIT_LINE_FORE_SCHEMECOLOR_INDEX" val="5"/>
  <p:tag name="KSO_WM_UNIT_LINE_FILL_TYPE" val="2"/>
  <p:tag name="KSO_WM_UNIT_TEXT_FILL_FORE_SCHEMECOLOR_INDEX" val="13"/>
  <p:tag name="KSO_WM_UNIT_TEXT_FILL_TYPE" val="1"/>
</p:tagLst>
</file>

<file path=ppt/tags/tag47.xml><?xml version="1.0" encoding="utf-8"?>
<p:tagLst xmlns:p="http://schemas.openxmlformats.org/presentationml/2006/main">
  <p:tag name="KSO_WM_TAG_VERSION" val="1.0"/>
  <p:tag name="KSO_WM_BEAUTIFY_FLAG" val="#wm#"/>
  <p:tag name="KSO_WM_UNIT_TYPE" val="i"/>
  <p:tag name="KSO_WM_UNIT_ID" val="diagram383_3*i*5"/>
  <p:tag name="KSO_WM_TEMPLATE_CATEGORY" val="diagram"/>
  <p:tag name="KSO_WM_TEMPLATE_INDEX" val="383"/>
  <p:tag name="KSO_WM_UNIT_INDEX" val="5"/>
</p:tagLst>
</file>

<file path=ppt/tags/tag48.xml><?xml version="1.0" encoding="utf-8"?>
<p:tagLst xmlns:p="http://schemas.openxmlformats.org/presentationml/2006/main">
  <p:tag name="KSO_WM_TEMPLATE_CATEGORY" val="diagram"/>
  <p:tag name="KSO_WM_TEMPLATE_INDEX" val="383"/>
  <p:tag name="KSO_WM_UNIT_TYPE" val="l_i"/>
  <p:tag name="KSO_WM_UNIT_INDEX" val="1_2"/>
  <p:tag name="KSO_WM_UNIT_ID" val="258*l_i*1_2"/>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LINE_FORE_SCHEMECOLOR_INDEX" val="6"/>
  <p:tag name="KSO_WM_UNIT_LINE_FILL_TYPE" val="2"/>
  <p:tag name="KSO_WM_UNIT_TEXT_FILL_FORE_SCHEMECOLOR_INDEX" val="14"/>
  <p:tag name="KSO_WM_UNIT_TEXT_FILL_TYPE" val="1"/>
</p:tagLst>
</file>

<file path=ppt/tags/tag49.xml><?xml version="1.0" encoding="utf-8"?>
<p:tagLst xmlns:p="http://schemas.openxmlformats.org/presentationml/2006/main">
  <p:tag name="KSO_WM_TEMPLATE_CATEGORY" val="diagram"/>
  <p:tag name="KSO_WM_TEMPLATE_INDEX" val="383"/>
  <p:tag name="KSO_WM_UNIT_TYPE" val="l_h_f"/>
  <p:tag name="KSO_WM_UNIT_INDEX" val="1_2_1"/>
  <p:tag name="KSO_WM_UNIT_ID" val="258*l_h_f*1_2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83"/>
  <p:tag name="KSO_WM_TAG_VERSION" val="1.0"/>
  <p:tag name="KSO_WM_DIAGRAM_GROUP_CODE" val="l1-1"/>
  <p:tag name="KSO_WM_UNIT_FILL_FORE_SCHEMECOLOR_INDEX" val="14"/>
  <p:tag name="KSO_WM_UNIT_FILL_TYPE" val="1"/>
  <p:tag name="KSO_WM_UNIT_LINE_FORE_SCHEMECOLOR_INDEX" val="6"/>
  <p:tag name="KSO_WM_UNIT_LINE_FILL_TYPE" val="2"/>
  <p:tag name="KSO_WM_UNIT_TEXT_FILL_FORE_SCHEMECOLOR_INDEX" val="13"/>
  <p:tag name="KSO_WM_UNIT_TEXT_FILL_TYPE" val="1"/>
</p:tagLst>
</file>

<file path=ppt/tags/tag5.xml><?xml version="1.0" encoding="utf-8"?>
<p:tagLst xmlns:p="http://schemas.openxmlformats.org/presentationml/2006/main">
  <p:tag name="KSO_WM_TEMPLATE_CATEGORY" val="custom"/>
  <p:tag name="KSO_WM_TEMPLATE_INDEX" val="20164423"/>
</p:tagLst>
</file>

<file path=ppt/tags/tag50.xml><?xml version="1.0" encoding="utf-8"?>
<p:tagLst xmlns:p="http://schemas.openxmlformats.org/presentationml/2006/main">
  <p:tag name="KSO_WM_TAG_VERSION" val="1.0"/>
  <p:tag name="KSO_WM_BEAUTIFY_FLAG" val="#wm#"/>
  <p:tag name="KSO_WM_UNIT_TYPE" val="i"/>
  <p:tag name="KSO_WM_UNIT_ID" val="diagram383_3*i*10"/>
  <p:tag name="KSO_WM_TEMPLATE_CATEGORY" val="diagram"/>
  <p:tag name="KSO_WM_TEMPLATE_INDEX" val="383"/>
  <p:tag name="KSO_WM_UNIT_INDEX" val="10"/>
</p:tagLst>
</file>

<file path=ppt/tags/tag51.xml><?xml version="1.0" encoding="utf-8"?>
<p:tagLst xmlns:p="http://schemas.openxmlformats.org/presentationml/2006/main">
  <p:tag name="KSO_WM_TEMPLATE_CATEGORY" val="diagram"/>
  <p:tag name="KSO_WM_TEMPLATE_INDEX" val="383"/>
  <p:tag name="KSO_WM_UNIT_TYPE" val="l_i"/>
  <p:tag name="KSO_WM_UNIT_INDEX" val="1_3"/>
  <p:tag name="KSO_WM_UNIT_ID" val="258*l_i*1_3"/>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LINE_FORE_SCHEMECOLOR_INDEX" val="7"/>
  <p:tag name="KSO_WM_UNIT_LINE_FILL_TYPE" val="2"/>
  <p:tag name="KSO_WM_UNIT_TEXT_FILL_FORE_SCHEMECOLOR_INDEX" val="14"/>
  <p:tag name="KSO_WM_UNIT_TEXT_FILL_TYPE" val="1"/>
</p:tagLst>
</file>

<file path=ppt/tags/tag52.xml><?xml version="1.0" encoding="utf-8"?>
<p:tagLst xmlns:p="http://schemas.openxmlformats.org/presentationml/2006/main">
  <p:tag name="KSO_WM_TEMPLATE_CATEGORY" val="diagram"/>
  <p:tag name="KSO_WM_TEMPLATE_INDEX" val="383"/>
  <p:tag name="KSO_WM_UNIT_TYPE" val="l_h_f"/>
  <p:tag name="KSO_WM_UNIT_INDEX" val="1_3_1"/>
  <p:tag name="KSO_WM_UNIT_ID" val="258*l_h_f*1_3_1"/>
  <p:tag name="KSO_WM_UNIT_CLEAR" val="1"/>
  <p:tag name="KSO_WM_UNIT_LAYERLEVEL" val="1_1_1"/>
  <p:tag name="KSO_WM_UNIT_VALUE" val="40"/>
  <p:tag name="KSO_WM_UNIT_HIGHLIGHT" val="0"/>
  <p:tag name="KSO_WM_UNIT_COMPATIBLE" val="0"/>
  <p:tag name="KSO_WM_BEAUTIFY_FLAG" val="#wm#"/>
  <p:tag name="KSO_WM_UNIT_PRESET_TEXT_INDEX" val="4"/>
  <p:tag name="KSO_WM_UNIT_PRESET_TEXT_LEN" val="83"/>
  <p:tag name="KSO_WM_TAG_VERSION" val="1.0"/>
  <p:tag name="KSO_WM_DIAGRAM_GROUP_CODE" val="l1-1"/>
  <p:tag name="KSO_WM_UNIT_FILL_FORE_SCHEMECOLOR_INDEX" val="14"/>
  <p:tag name="KSO_WM_UNIT_FILL_TYPE" val="1"/>
  <p:tag name="KSO_WM_UNIT_LINE_FORE_SCHEMECOLOR_INDEX" val="7"/>
  <p:tag name="KSO_WM_UNIT_LINE_FILL_TYPE" val="2"/>
  <p:tag name="KSO_WM_UNIT_TEXT_FILL_FORE_SCHEMECOLOR_INDEX" val="13"/>
  <p:tag name="KSO_WM_UNIT_TEXT_FILL_TYPE" val="1"/>
</p:tagLst>
</file>

<file path=ppt/tags/tag53.xml><?xml version="1.0" encoding="utf-8"?>
<p:tagLst xmlns:p="http://schemas.openxmlformats.org/presentationml/2006/main">
  <p:tag name="KSO_WM_TEMPLATE_CATEGORY" val="custom"/>
  <p:tag name="KSO_WM_TEMPLATE_INDEX" val="20164423"/>
</p:tagLst>
</file>

<file path=ppt/tags/tag6.xml><?xml version="1.0" encoding="utf-8"?>
<p:tagLst xmlns:p="http://schemas.openxmlformats.org/presentationml/2006/main">
  <p:tag name="KSO_WM_TEMPLATE_CATEGORY" val="custom"/>
  <p:tag name="KSO_WM_TEMPLATE_INDEX" val="20164423"/>
</p:tagLst>
</file>

<file path=ppt/tags/tag7.xml><?xml version="1.0" encoding="utf-8"?>
<p:tagLst xmlns:p="http://schemas.openxmlformats.org/presentationml/2006/main">
  <p:tag name="KSO_WM_TEMPLATE_CATEGORY" val="custom"/>
  <p:tag name="KSO_WM_TEMPLATE_INDEX" val="20164423"/>
</p:tagLst>
</file>

<file path=ppt/tags/tag8.xml><?xml version="1.0" encoding="utf-8"?>
<p:tagLst xmlns:p="http://schemas.openxmlformats.org/presentationml/2006/main">
  <p:tag name="KSO_WM_TEMPLATE_CATEGORY" val="custom"/>
  <p:tag name="KSO_WM_TEMPLATE_INDEX" val="20164423"/>
</p:tagLst>
</file>

<file path=ppt/tags/tag9.xml><?xml version="1.0" encoding="utf-8"?>
<p:tagLst xmlns:p="http://schemas.openxmlformats.org/presentationml/2006/main">
  <p:tag name="KSO_WM_TEMPLATE_CATEGORY" val="custom"/>
  <p:tag name="KSO_WM_TEMPLATE_INDEX" val="201644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latin typeface="思源黑体 CN Medium" panose="020B0600000000000000" pitchFamily="34" charset="-122"/>
            <a:ea typeface="思源黑体 CN Medium" panose="020B06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2186</Words>
  <Application>WPS 演示</Application>
  <PresentationFormat>全屏显示(4:3)</PresentationFormat>
  <Paragraphs>274</Paragraphs>
  <Slides>23</Slides>
  <Notes>2</Notes>
  <HiddenSlides>0</HiddenSlides>
  <MMClips>0</MMClips>
  <ScaleCrop>false</ScaleCrop>
  <HeadingPairs>
    <vt:vector size="8" baseType="variant">
      <vt:variant>
        <vt:lpstr>已用的字体</vt:lpstr>
      </vt:variant>
      <vt:variant>
        <vt:i4>23</vt:i4>
      </vt:variant>
      <vt:variant>
        <vt:lpstr>主题</vt:lpstr>
      </vt:variant>
      <vt:variant>
        <vt:i4>2</vt:i4>
      </vt:variant>
      <vt:variant>
        <vt:lpstr>嵌入 OLE 服务器</vt:lpstr>
      </vt:variant>
      <vt:variant>
        <vt:i4>1</vt:i4>
      </vt:variant>
      <vt:variant>
        <vt:lpstr>幻灯片标题</vt:lpstr>
      </vt:variant>
      <vt:variant>
        <vt:i4>23</vt:i4>
      </vt:variant>
    </vt:vector>
  </HeadingPairs>
  <TitlesOfParts>
    <vt:vector size="49" baseType="lpstr">
      <vt:lpstr>Arial</vt:lpstr>
      <vt:lpstr>宋体</vt:lpstr>
      <vt:lpstr>Wingdings</vt:lpstr>
      <vt:lpstr>黑体</vt:lpstr>
      <vt:lpstr>华文中宋</vt:lpstr>
      <vt:lpstr>华文楷体</vt:lpstr>
      <vt:lpstr>微软雅黑</vt:lpstr>
      <vt:lpstr>Segoe UI</vt:lpstr>
      <vt:lpstr>Arial Unicode MS</vt:lpstr>
      <vt:lpstr>Calibri</vt:lpstr>
      <vt:lpstr>楷体_GB2312</vt:lpstr>
      <vt:lpstr>宋体-PUA</vt:lpstr>
      <vt:lpstr>华文隶书</vt:lpstr>
      <vt:lpstr>思源黑体 CN Medium</vt:lpstr>
      <vt:lpstr>思源黑体 CN Bold</vt:lpstr>
      <vt:lpstr>Calibri Light</vt:lpstr>
      <vt:lpstr>新宋体</vt:lpstr>
      <vt:lpstr>Wingdings</vt:lpstr>
      <vt:lpstr>华文仿宋</vt:lpstr>
      <vt:lpstr>华文宋体</vt:lpstr>
      <vt:lpstr>华文琥珀</vt:lpstr>
      <vt:lpstr>华文新魏</vt:lpstr>
      <vt:lpstr>思源黑体 CN Normal</vt:lpstr>
      <vt:lpstr>Office 主题</vt:lpstr>
      <vt:lpstr>自定义设计方案</vt:lpstr>
      <vt:lpstr>Equation.KSEE3</vt:lpstr>
      <vt:lpstr>PowerPoint 演示文稿</vt:lpstr>
      <vt:lpstr>目录</vt:lpstr>
      <vt:lpstr>PowerPoint 演示文稿</vt:lpstr>
      <vt:lpstr>深刻领会习近平总书记党建思想的丰富内涵</vt:lpstr>
      <vt:lpstr>PowerPoint 演示文稿</vt:lpstr>
      <vt:lpstr>PowerPoint 演示文稿</vt:lpstr>
      <vt:lpstr>习近平总书记对高校党建工作的指示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院系级党组织的作用主要体现在</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郑勇</dc:creator>
  <cp:lastModifiedBy>张一飞</cp:lastModifiedBy>
  <cp:revision>380</cp:revision>
  <dcterms:created xsi:type="dcterms:W3CDTF">2016-10-17T14:05:00Z</dcterms:created>
  <dcterms:modified xsi:type="dcterms:W3CDTF">2017-12-07T08:35:32Z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